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sldIdLst>
    <p:sldId id="256" r:id="rId2"/>
    <p:sldId id="257" r:id="rId3"/>
    <p:sldId id="274" r:id="rId4"/>
    <p:sldId id="280" r:id="rId5"/>
    <p:sldId id="276" r:id="rId6"/>
    <p:sldId id="277" r:id="rId7"/>
    <p:sldId id="278" r:id="rId8"/>
    <p:sldId id="264" r:id="rId9"/>
    <p:sldId id="279" r:id="rId10"/>
    <p:sldId id="268" r:id="rId11"/>
    <p:sldId id="269" r:id="rId12"/>
    <p:sldId id="270" r:id="rId13"/>
    <p:sldId id="272" r:id="rId14"/>
    <p:sldId id="282" r:id="rId15"/>
    <p:sldId id="281" r:id="rId16"/>
    <p:sldId id="283" r:id="rId1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6621" autoAdjust="0"/>
    <p:restoredTop sz="89780" autoAdjust="0"/>
  </p:normalViewPr>
  <p:slideViewPr>
    <p:cSldViewPr>
      <p:cViewPr varScale="1">
        <p:scale>
          <a:sx n="72" d="100"/>
          <a:sy n="72" d="100"/>
        </p:scale>
        <p:origin x="-8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50A0B-4D46-4687-97A0-8527184D196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94585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B069-CA02-4759-A4BC-40F394D42A1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05203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2B4B2-7BCC-4B15-A4C6-384EA49A5E7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47162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A990-94A4-4D6D-922C-919B566A755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10928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A33ED-7233-4A85-A3F4-F936D53FF40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81174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9F45-9551-46D3-86A7-E26919B4677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58640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622B2-2D29-4157-BCB0-BCD0C817135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27048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3C-07E3-4F79-95C4-D8CF1C04BA5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17347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A2C1-6E50-4E9E-9ACA-BB46447E33D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06035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0C3D2-D673-4836-A018-C9CBFA8A524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12104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BA94C-BCBF-40DE-B48D-9DDE7ED9FB0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60976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2624A-5530-4B43-98F2-E7CD1F83DCA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7960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galmendoza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0100" y="428604"/>
            <a:ext cx="7127875" cy="885825"/>
          </a:xfrm>
        </p:spPr>
        <p:txBody>
          <a:bodyPr/>
          <a:lstStyle/>
          <a:p>
            <a:pPr algn="ctr"/>
            <a:r>
              <a:rPr lang="es-AR" u="sng" dirty="0"/>
              <a:t>El Proceso Sucesorio</a:t>
            </a:r>
            <a:endParaRPr lang="es-ES" u="sng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1631950"/>
            <a:ext cx="8352928" cy="417331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AR" sz="2000" dirty="0"/>
              <a:t>- </a:t>
            </a:r>
            <a:r>
              <a:rPr lang="es-AR" sz="2000" dirty="0" smtClean="0"/>
              <a:t> </a:t>
            </a:r>
            <a:r>
              <a:rPr lang="es-AR" sz="2800" dirty="0" smtClean="0">
                <a:solidFill>
                  <a:schemeClr val="tx1"/>
                </a:solidFill>
              </a:rPr>
              <a:t>De </a:t>
            </a:r>
            <a:r>
              <a:rPr lang="es-AR" sz="2800" dirty="0">
                <a:solidFill>
                  <a:schemeClr val="tx1"/>
                </a:solidFill>
              </a:rPr>
              <a:t>los Procesos Universales. Arts. 315 a 354 del C.P.C.  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s-AR" sz="2800" dirty="0" smtClean="0">
                <a:solidFill>
                  <a:schemeClr val="tx1"/>
                </a:solidFill>
              </a:rPr>
              <a:t>  Arts. 2335 a 2362 del nuevo código civil.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s-AR" sz="2800" dirty="0">
                <a:solidFill>
                  <a:schemeClr val="tx1"/>
                </a:solidFill>
              </a:rPr>
              <a:t> </a:t>
            </a:r>
            <a:r>
              <a:rPr lang="es-AR" sz="2800" dirty="0" smtClean="0">
                <a:solidFill>
                  <a:schemeClr val="tx1"/>
                </a:solidFill>
              </a:rPr>
              <a:t>Distintas fuentes. Coexistencia de normas procesales.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s-AR" sz="2800" dirty="0">
                <a:solidFill>
                  <a:schemeClr val="tx1"/>
                </a:solidFill>
              </a:rPr>
              <a:t> </a:t>
            </a:r>
            <a:r>
              <a:rPr lang="es-AR" sz="2800" dirty="0" smtClean="0">
                <a:solidFill>
                  <a:schemeClr val="tx1"/>
                </a:solidFill>
              </a:rPr>
              <a:t>Diversidad </a:t>
            </a:r>
            <a:r>
              <a:rPr lang="es-AR" sz="2800" dirty="0">
                <a:solidFill>
                  <a:schemeClr val="tx1"/>
                </a:solidFill>
              </a:rPr>
              <a:t>de participantes en el fenómeno.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s-AR" sz="2800" dirty="0" smtClean="0">
                <a:solidFill>
                  <a:schemeClr val="tx1"/>
                </a:solidFill>
              </a:rPr>
              <a:t> ¿ </a:t>
            </a:r>
            <a:r>
              <a:rPr lang="es-AR" sz="2800" dirty="0">
                <a:solidFill>
                  <a:schemeClr val="tx1"/>
                </a:solidFill>
              </a:rPr>
              <a:t>Es un proceso declarativo o </a:t>
            </a:r>
            <a:r>
              <a:rPr lang="es-AR" sz="2800" dirty="0" smtClean="0">
                <a:solidFill>
                  <a:schemeClr val="tx1"/>
                </a:solidFill>
              </a:rPr>
              <a:t>existe contradicción </a:t>
            </a:r>
            <a:r>
              <a:rPr lang="es-AR" sz="2800" dirty="0">
                <a:solidFill>
                  <a:schemeClr val="tx1"/>
                </a:solidFill>
              </a:rPr>
              <a:t>? </a:t>
            </a:r>
          </a:p>
          <a:p>
            <a:pPr algn="just">
              <a:lnSpc>
                <a:spcPct val="150000"/>
              </a:lnSpc>
              <a:buFontTx/>
              <a:buNone/>
            </a:pPr>
            <a:r>
              <a:rPr lang="es-AR" sz="2800" dirty="0">
                <a:solidFill>
                  <a:schemeClr val="tx1"/>
                </a:solidFill>
              </a:rPr>
              <a:t>- Proceso universal. Juez competente. Fuero atracción.          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" sz="1800" dirty="0">
              <a:solidFill>
                <a:schemeClr val="tx1"/>
              </a:solidFill>
            </a:endParaRPr>
          </a:p>
        </p:txBody>
      </p:sp>
      <p:sp>
        <p:nvSpPr>
          <p:cNvPr id="2053" name="AutoShape 5" descr="Templates?number=2856991&amp;part=1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800475" y="3000375"/>
            <a:ext cx="1543050" cy="857250"/>
          </a:xfrm>
          <a:prstGeom prst="rect">
            <a:avLst/>
          </a:prstGeom>
          <a:noFill/>
        </p:spPr>
        <p:txBody>
          <a:bodyPr/>
          <a:lstStyle/>
          <a:p>
            <a:endParaRPr lang="es-ES"/>
          </a:p>
        </p:txBody>
      </p:sp>
      <p:sp>
        <p:nvSpPr>
          <p:cNvPr id="2055" name="AutoShape 7" descr="Templates?number=2856991&amp;part=1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800475" y="3000375"/>
            <a:ext cx="1543050" cy="857250"/>
          </a:xfrm>
          <a:prstGeom prst="rect">
            <a:avLst/>
          </a:prstGeom>
          <a:noFill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sz="4000" u="sng" dirty="0" smtClean="0"/>
              <a:t>Etapa 3</a:t>
            </a:r>
            <a:r>
              <a:rPr lang="es-ES_tradnl" sz="4000" dirty="0" smtClean="0"/>
              <a:t>: Inventario y </a:t>
            </a:r>
            <a:r>
              <a:rPr lang="es-ES_tradnl" sz="4000" dirty="0" err="1" smtClean="0"/>
              <a:t>avaluo</a:t>
            </a:r>
            <a:r>
              <a:rPr lang="es-ES_tradnl" sz="4000" dirty="0" smtClean="0"/>
              <a:t> según el C.P.C.</a:t>
            </a:r>
            <a:endParaRPr lang="es-ES_tradnl" sz="4000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700808"/>
            <a:ext cx="8280920" cy="4032448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es-ES_tradnl" sz="2600" u="sng" dirty="0" smtClean="0"/>
              <a:t>Quién</a:t>
            </a:r>
            <a:r>
              <a:rPr lang="es-ES_tradnl" sz="2600" dirty="0" smtClean="0"/>
              <a:t>? doctor en </a:t>
            </a:r>
            <a:r>
              <a:rPr lang="es-ES_tradnl" sz="2600" dirty="0" err="1" smtClean="0"/>
              <a:t>C.Económicas</a:t>
            </a:r>
            <a:r>
              <a:rPr lang="es-ES_tradnl" sz="2600" dirty="0" smtClean="0"/>
              <a:t> o Contador. ¿ Se puede evitar el nombramiento del contador ? Y </a:t>
            </a:r>
            <a:r>
              <a:rPr lang="es-ES_tradnl" sz="2600" dirty="0" smtClean="0">
                <a:solidFill>
                  <a:prstClr val="black"/>
                </a:solidFill>
              </a:rPr>
              <a:t> </a:t>
            </a:r>
            <a:r>
              <a:rPr lang="es-ES_tradnl" sz="2600" u="sng" dirty="0">
                <a:solidFill>
                  <a:prstClr val="black"/>
                </a:solidFill>
              </a:rPr>
              <a:t>Cuándo</a:t>
            </a:r>
            <a:r>
              <a:rPr lang="es-ES_tradnl" sz="2600" dirty="0">
                <a:solidFill>
                  <a:prstClr val="black"/>
                </a:solidFill>
              </a:rPr>
              <a:t>? En la audiencia de comparendo. (Art. 322 del C.P.C.) </a:t>
            </a:r>
            <a:r>
              <a:rPr lang="es-ES_tradnl" sz="2600" dirty="0" smtClean="0">
                <a:solidFill>
                  <a:prstClr val="black"/>
                </a:solidFill>
              </a:rPr>
              <a:t> </a:t>
            </a:r>
            <a:endParaRPr lang="es-ES_tradnl" sz="2600" dirty="0" smtClean="0"/>
          </a:p>
          <a:p>
            <a:pPr algn="just">
              <a:lnSpc>
                <a:spcPct val="170000"/>
              </a:lnSpc>
            </a:pPr>
            <a:endParaRPr lang="es-ES_tradnl" sz="2600" u="sng" dirty="0" smtClean="0"/>
          </a:p>
          <a:p>
            <a:pPr algn="just">
              <a:lnSpc>
                <a:spcPct val="170000"/>
              </a:lnSpc>
            </a:pPr>
            <a:r>
              <a:rPr lang="es-ES_tradnl" sz="2600" u="sng" dirty="0" smtClean="0"/>
              <a:t>Observaciones</a:t>
            </a:r>
            <a:r>
              <a:rPr lang="es-ES_tradnl" sz="2600" dirty="0" smtClean="0"/>
              <a:t>: Audiencia no después de 15 días. </a:t>
            </a:r>
            <a:r>
              <a:rPr lang="es-ES_tradnl" sz="2600" u="sng" dirty="0" smtClean="0"/>
              <a:t>Si están observadas</a:t>
            </a:r>
            <a:r>
              <a:rPr lang="es-ES_tradnl" sz="2600" dirty="0" smtClean="0"/>
              <a:t> la resolución puede apelarse (art. 348 C.P.C.)</a:t>
            </a:r>
          </a:p>
          <a:p>
            <a:pPr algn="just">
              <a:lnSpc>
                <a:spcPct val="80000"/>
              </a:lnSpc>
            </a:pPr>
            <a:endParaRPr lang="es-ES_tradnl" dirty="0"/>
          </a:p>
          <a:p>
            <a:pPr>
              <a:lnSpc>
                <a:spcPct val="80000"/>
              </a:lnSpc>
            </a:pPr>
            <a:endParaRPr lang="es-ES_tradnl" dirty="0" smtClean="0"/>
          </a:p>
          <a:p>
            <a:pPr>
              <a:lnSpc>
                <a:spcPct val="80000"/>
              </a:lnSpc>
            </a:pPr>
            <a:endParaRPr lang="es-ES_tradnl" dirty="0"/>
          </a:p>
          <a:p>
            <a:pPr>
              <a:lnSpc>
                <a:spcPct val="80000"/>
              </a:lnSpc>
            </a:pPr>
            <a:endParaRPr lang="es-ES_tradnl" dirty="0" smtClean="0"/>
          </a:p>
          <a:p>
            <a:pPr>
              <a:lnSpc>
                <a:spcPct val="80000"/>
              </a:lnSpc>
            </a:pPr>
            <a:endParaRPr lang="es-ES_tradnl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_tradnl" sz="16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_tradnl" sz="1600" dirty="0"/>
              <a:t>	</a:t>
            </a:r>
            <a:r>
              <a:rPr lang="es-ES_tradnl" sz="1400" i="1" dirty="0"/>
              <a:t>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_tradnl" sz="14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4000" dirty="0" smtClean="0"/>
              <a:t>Resolución </a:t>
            </a:r>
            <a:r>
              <a:rPr lang="es-ES_tradnl" sz="4000" dirty="0"/>
              <a:t>Nº 4/84 de D.G.R.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s-ES_tradnl" sz="2800" u="sng" dirty="0"/>
              <a:t>Principio</a:t>
            </a:r>
            <a:r>
              <a:rPr lang="es-ES_tradnl" sz="2800" dirty="0"/>
              <a:t>: art. 3 – Obligatoriedad operaciones contador.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 u="sng" dirty="0"/>
              <a:t>Excepción</a:t>
            </a:r>
            <a:r>
              <a:rPr lang="es-ES_tradnl" sz="2800" dirty="0"/>
              <a:t> art. 5 – Activo</a:t>
            </a:r>
            <a:r>
              <a:rPr lang="es-ES_tradnl" sz="2800" dirty="0" smtClean="0"/>
              <a:t>:</a:t>
            </a:r>
          </a:p>
          <a:p>
            <a:pPr marL="609600" indent="-609600">
              <a:lnSpc>
                <a:spcPct val="90000"/>
              </a:lnSpc>
            </a:pPr>
            <a:endParaRPr lang="es-ES_tradnl" sz="2800" dirty="0"/>
          </a:p>
          <a:p>
            <a:pPr marL="609600" indent="-609600" algn="just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es-ES_tradnl" sz="2800" dirty="0"/>
              <a:t>Dinero, depósitos bancarios, mobiliario (Por debajo del 5% del valor máximo exigido para la constitución de un bien de familia.)</a:t>
            </a:r>
          </a:p>
          <a:p>
            <a:pPr marL="609600" indent="-609600" algn="just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es-ES_tradnl" sz="2800" dirty="0"/>
              <a:t>Un único rodado e inmueble (Valor fiscal no superior al 20% exigido para la constitución de un bien de familia)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33573" y="1844824"/>
            <a:ext cx="8276853" cy="3383831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s-ES_tradnl" dirty="0" smtClean="0"/>
              <a:t>Importancia de la citación a los herederos (Art. 346, </a:t>
            </a:r>
            <a:r>
              <a:rPr lang="es-ES_tradnl" dirty="0" err="1" smtClean="0"/>
              <a:t>ult</a:t>
            </a:r>
            <a:r>
              <a:rPr lang="es-ES_tradnl" dirty="0" smtClean="0"/>
              <a:t>. parte del C.P.C.)</a:t>
            </a:r>
          </a:p>
          <a:p>
            <a:pPr algn="just">
              <a:lnSpc>
                <a:spcPct val="90000"/>
              </a:lnSpc>
            </a:pPr>
            <a:endParaRPr lang="es-ES_tradnl" dirty="0"/>
          </a:p>
          <a:p>
            <a:pPr algn="just">
              <a:lnSpc>
                <a:spcPct val="90000"/>
              </a:lnSpc>
            </a:pPr>
            <a:r>
              <a:rPr lang="es-ES_tradnl" u="sng" dirty="0"/>
              <a:t>Criterio:</a:t>
            </a:r>
            <a:r>
              <a:rPr lang="es-ES_tradnl" dirty="0"/>
              <a:t> de mayor a menor </a:t>
            </a:r>
            <a:r>
              <a:rPr lang="es-ES_tradnl" dirty="0" smtClean="0"/>
              <a:t>liquidez. Acompañando </a:t>
            </a:r>
            <a:r>
              <a:rPr lang="es-ES_tradnl" dirty="0"/>
              <a:t>títulos y documentos para determinar la titularidad y calidad de los mismos. </a:t>
            </a:r>
            <a:endParaRPr lang="es-ES_tradnl" dirty="0" smtClean="0"/>
          </a:p>
          <a:p>
            <a:pPr algn="just">
              <a:lnSpc>
                <a:spcPct val="90000"/>
              </a:lnSpc>
            </a:pPr>
            <a:endParaRPr lang="es-ES_tradnl" dirty="0"/>
          </a:p>
          <a:p>
            <a:pPr algn="just">
              <a:lnSpc>
                <a:spcPct val="90000"/>
              </a:lnSpc>
            </a:pPr>
            <a:endParaRPr lang="es-ES_trad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771" y="382559"/>
            <a:ext cx="8413750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u="sng" dirty="0" smtClean="0"/>
              <a:t>Etapa 4</a:t>
            </a:r>
            <a:r>
              <a:rPr lang="es-AR" dirty="0" smtClean="0"/>
              <a:t>: Operaciones </a:t>
            </a:r>
            <a:r>
              <a:rPr lang="es-AR" dirty="0"/>
              <a:t>de </a:t>
            </a:r>
            <a:r>
              <a:rPr lang="es-AR" dirty="0" smtClean="0"/>
              <a:t>partición y adjudicación</a:t>
            </a:r>
            <a:endParaRPr lang="es-E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556792"/>
            <a:ext cx="8424936" cy="5013176"/>
          </a:xfrm>
        </p:spPr>
        <p:txBody>
          <a:bodyPr>
            <a:normAutofit fontScale="92500" lnSpcReduction="10000"/>
          </a:bodyPr>
          <a:lstStyle/>
          <a:p>
            <a:pPr lvl="0" algn="ctr"/>
            <a:r>
              <a:rPr lang="es-ES" sz="3300" dirty="0" smtClean="0">
                <a:solidFill>
                  <a:prstClr val="black"/>
                </a:solidFill>
              </a:rPr>
              <a:t>2364. Copropietarios masa indivisa y terceros interesados vía </a:t>
            </a:r>
            <a:r>
              <a:rPr lang="es-ES" sz="3300" dirty="0" err="1" smtClean="0">
                <a:solidFill>
                  <a:prstClr val="black"/>
                </a:solidFill>
              </a:rPr>
              <a:t>subrogatoria</a:t>
            </a:r>
            <a:r>
              <a:rPr lang="es-ES" sz="3300" dirty="0" smtClean="0">
                <a:solidFill>
                  <a:prstClr val="black"/>
                </a:solidFill>
              </a:rPr>
              <a:t>.</a:t>
            </a:r>
          </a:p>
          <a:p>
            <a:pPr lvl="0" algn="ctr"/>
            <a:endParaRPr lang="es-ES" sz="3300" dirty="0">
              <a:solidFill>
                <a:prstClr val="black"/>
              </a:solidFill>
            </a:endParaRPr>
          </a:p>
          <a:p>
            <a:pPr lvl="0" algn="ctr"/>
            <a:r>
              <a:rPr lang="es-ES" sz="3300" dirty="0" smtClean="0">
                <a:solidFill>
                  <a:prstClr val="black"/>
                </a:solidFill>
              </a:rPr>
              <a:t>2365. Solo desde la aprobación del inventario y avalúo.</a:t>
            </a:r>
          </a:p>
          <a:p>
            <a:pPr lvl="0" algn="ctr"/>
            <a:endParaRPr lang="es-ES" sz="3300" dirty="0" smtClean="0">
              <a:solidFill>
                <a:prstClr val="black"/>
              </a:solidFill>
            </a:endParaRPr>
          </a:p>
          <a:p>
            <a:pPr lvl="0" algn="ctr"/>
            <a:r>
              <a:rPr lang="es-ES" sz="3300" dirty="0" smtClean="0">
                <a:solidFill>
                  <a:prstClr val="black"/>
                </a:solidFill>
              </a:rPr>
              <a:t>2367. Partición parcial.</a:t>
            </a:r>
          </a:p>
          <a:p>
            <a:pPr lvl="0" algn="ctr"/>
            <a:endParaRPr lang="es-ES" sz="3300" dirty="0" smtClean="0">
              <a:solidFill>
                <a:prstClr val="black"/>
              </a:solidFill>
            </a:endParaRPr>
          </a:p>
          <a:p>
            <a:pPr lvl="0" algn="ctr"/>
            <a:r>
              <a:rPr lang="es-ES" sz="3300" dirty="0" smtClean="0">
                <a:solidFill>
                  <a:prstClr val="black"/>
                </a:solidFill>
              </a:rPr>
              <a:t>2368. Imprescriptible. Salvo usucapión larga (1899 del </a:t>
            </a:r>
            <a:r>
              <a:rPr lang="es-ES" sz="3300" dirty="0" err="1" smtClean="0">
                <a:solidFill>
                  <a:prstClr val="black"/>
                </a:solidFill>
              </a:rPr>
              <a:t>Ccivil</a:t>
            </a:r>
            <a:r>
              <a:rPr lang="es-ES" sz="3300" dirty="0" smtClean="0">
                <a:solidFill>
                  <a:prstClr val="black"/>
                </a:solidFill>
              </a:rPr>
              <a:t>.)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AR" u="sng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AR" sz="2800" u="sng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AR" sz="2800" u="sng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AR" sz="1600" b="1" u="sng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AR" sz="1600" b="1" u="sn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u="sng" dirty="0" smtClean="0"/>
              <a:t>Etapa 4</a:t>
            </a:r>
            <a:r>
              <a:rPr lang="es-AR" dirty="0" smtClean="0"/>
              <a:t>: Operaciones </a:t>
            </a:r>
            <a:r>
              <a:rPr lang="es-AR" dirty="0"/>
              <a:t>de </a:t>
            </a:r>
            <a:r>
              <a:rPr lang="es-AR" dirty="0" smtClean="0"/>
              <a:t>partición y adjudicación</a:t>
            </a:r>
            <a:endParaRPr lang="es-E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772816"/>
            <a:ext cx="8424936" cy="5013176"/>
          </a:xfrm>
        </p:spPr>
        <p:txBody>
          <a:bodyPr>
            <a:normAutofit/>
          </a:bodyPr>
          <a:lstStyle/>
          <a:p>
            <a:pPr algn="ctr"/>
            <a:r>
              <a:rPr lang="es-ES" sz="3300" dirty="0" smtClean="0">
                <a:solidFill>
                  <a:prstClr val="black"/>
                </a:solidFill>
              </a:rPr>
              <a:t>2374. </a:t>
            </a:r>
            <a:r>
              <a:rPr lang="es-ES" sz="3300" u="sng" dirty="0" smtClean="0">
                <a:solidFill>
                  <a:prstClr val="black"/>
                </a:solidFill>
              </a:rPr>
              <a:t>Forma</a:t>
            </a:r>
            <a:r>
              <a:rPr lang="es-ES" sz="3300" dirty="0" smtClean="0">
                <a:solidFill>
                  <a:prstClr val="black"/>
                </a:solidFill>
              </a:rPr>
              <a:t>: Partición en especie sino venta, </a:t>
            </a:r>
            <a:r>
              <a:rPr lang="es-ES" sz="3300" dirty="0">
                <a:solidFill>
                  <a:prstClr val="black"/>
                </a:solidFill>
              </a:rPr>
              <a:t>puede compensarse con </a:t>
            </a:r>
            <a:r>
              <a:rPr lang="es-ES" sz="3300" dirty="0" smtClean="0">
                <a:solidFill>
                  <a:prstClr val="black"/>
                </a:solidFill>
              </a:rPr>
              <a:t>dinero (2377).</a:t>
            </a:r>
          </a:p>
          <a:p>
            <a:pPr algn="ctr"/>
            <a:endParaRPr lang="es-ES" sz="3300" dirty="0">
              <a:solidFill>
                <a:prstClr val="black"/>
              </a:solidFill>
            </a:endParaRPr>
          </a:p>
          <a:p>
            <a:pPr lvl="0" algn="ctr"/>
            <a:r>
              <a:rPr lang="es-ES" sz="3300" dirty="0" smtClean="0">
                <a:solidFill>
                  <a:prstClr val="black"/>
                </a:solidFill>
              </a:rPr>
              <a:t>2376. Bienes del causante, subrogados, acrecidos y se restan las deudas (Se debe formar una hijuela de bajas 2378 in fine).</a:t>
            </a:r>
          </a:p>
          <a:p>
            <a:pPr lvl="0" algn="ctr"/>
            <a:endParaRPr lang="es-ES" sz="3300" dirty="0">
              <a:solidFill>
                <a:prstClr val="black"/>
              </a:solidFill>
            </a:endParaRPr>
          </a:p>
          <a:p>
            <a:pPr lvl="0" algn="ctr"/>
            <a:r>
              <a:rPr lang="es-ES" sz="3300" dirty="0" smtClean="0">
                <a:solidFill>
                  <a:prstClr val="black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900234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u="sng" dirty="0" smtClean="0"/>
              <a:t>Etapa 4</a:t>
            </a:r>
            <a:r>
              <a:rPr lang="es-AR" b="1" dirty="0" smtClean="0"/>
              <a:t>: </a:t>
            </a:r>
            <a:r>
              <a:rPr lang="es-AR" dirty="0" smtClean="0"/>
              <a:t>Operaciones </a:t>
            </a:r>
            <a:r>
              <a:rPr lang="es-AR" dirty="0"/>
              <a:t>de </a:t>
            </a:r>
            <a:r>
              <a:rPr lang="es-AR" dirty="0" smtClean="0"/>
              <a:t>partición y adjudicación según C.P.C.</a:t>
            </a:r>
            <a:endParaRPr lang="es-E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700808"/>
            <a:ext cx="8424936" cy="486916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AR" u="sng" dirty="0" smtClean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s-AR" dirty="0" smtClean="0"/>
              <a:t>. Requisito de oír a los herederos antes de realizar las hijuelas. (Art. 352 del C.P.C.).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s-AR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s-AR" dirty="0" smtClean="0"/>
              <a:t>. Es observable y apelable. (Art. 353 del C.P.C.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s-AR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s-AR" dirty="0" smtClean="0"/>
              <a:t>. Se regularán honorarios.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s-AR" u="sng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s-AR" dirty="0" smtClean="0"/>
              <a:t>. Se entregarán bienes una vez pagados impuestos, deudas y gastos. Conformidad Profesional. (Art. 354 del C.P.C.)</a:t>
            </a:r>
            <a:endParaRPr lang="es-AR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es-AR" u="sng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AR" sz="2800" u="sng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AR" sz="2800" u="sng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AR" sz="1600" b="1" u="sng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AR" sz="1600" b="1" u="sng" dirty="0"/>
          </a:p>
        </p:txBody>
      </p:sp>
    </p:spTree>
    <p:extLst>
      <p:ext uri="{BB962C8B-B14F-4D97-AF65-F5344CB8AC3E}">
        <p14:creationId xmlns:p14="http://schemas.microsoft.com/office/powerpoint/2010/main" val="1131239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Fin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732248"/>
            <a:ext cx="7643866" cy="5207384"/>
          </a:xfrm>
        </p:spPr>
      </p:pic>
    </p:spTree>
    <p:extLst>
      <p:ext uri="{BB962C8B-B14F-4D97-AF65-F5344CB8AC3E}">
        <p14:creationId xmlns:p14="http://schemas.microsoft.com/office/powerpoint/2010/main" val="343519841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124744"/>
            <a:ext cx="8280400" cy="4114800"/>
          </a:xfrm>
        </p:spPr>
        <p:txBody>
          <a:bodyPr/>
          <a:lstStyle/>
          <a:p>
            <a:pPr algn="just"/>
            <a:r>
              <a:rPr lang="es-AR" sz="2800" u="sng" dirty="0" smtClean="0"/>
              <a:t>Objeto</a:t>
            </a:r>
            <a:r>
              <a:rPr lang="es-AR" sz="2800" dirty="0" smtClean="0"/>
              <a:t>: Art. 2335 </a:t>
            </a:r>
            <a:r>
              <a:rPr lang="es-AR" sz="2800" i="1" dirty="0" smtClean="0"/>
              <a:t>“El proceso sucesorio tiene por objeto identificar a los sucesores, determinar el contenido de la herencia , cobrar los créditos, pagar las deudas  cargas, rendir cuentas y entregar los bienes.” </a:t>
            </a:r>
          </a:p>
          <a:p>
            <a:pPr algn="just"/>
            <a:endParaRPr lang="es-AR" sz="2800" i="1" dirty="0">
              <a:solidFill>
                <a:schemeClr val="folHlink"/>
              </a:solidFill>
            </a:endParaRPr>
          </a:p>
          <a:p>
            <a:pPr algn="just"/>
            <a:r>
              <a:rPr lang="es-AR" sz="2800" u="sng" dirty="0" smtClean="0"/>
              <a:t>Competencia</a:t>
            </a:r>
            <a:r>
              <a:rPr lang="es-AR" sz="2800" dirty="0" smtClean="0"/>
              <a:t>: 2336. Corresponde al Juez del último domicilio del causante o los del lugar de situación de los bienes inmuebles en el país. (Teoría mixta)</a:t>
            </a:r>
            <a:endParaRPr lang="es-E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32656"/>
            <a:ext cx="8064500" cy="590463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es-AR" sz="3600" u="sng" dirty="0">
                <a:solidFill>
                  <a:schemeClr val="tx1"/>
                </a:solidFill>
              </a:rPr>
              <a:t>El procedimiento sucesorio en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s-AR" sz="3600" u="sng" dirty="0">
                <a:solidFill>
                  <a:schemeClr val="tx1"/>
                </a:solidFill>
              </a:rPr>
              <a:t> la provincia de </a:t>
            </a:r>
            <a:r>
              <a:rPr lang="es-AR" sz="3600" u="sng" dirty="0" smtClean="0">
                <a:solidFill>
                  <a:schemeClr val="tx1"/>
                </a:solidFill>
              </a:rPr>
              <a:t>Mendoza</a:t>
            </a:r>
            <a:r>
              <a:rPr lang="es-AR" sz="3600" u="sng" dirty="0">
                <a:solidFill>
                  <a:schemeClr val="tx1"/>
                </a:solidFill>
              </a:rPr>
              <a:t> </a:t>
            </a:r>
            <a:r>
              <a:rPr lang="es-AR" sz="3600" u="sng" dirty="0" smtClean="0">
                <a:solidFill>
                  <a:schemeClr val="tx1"/>
                </a:solidFill>
              </a:rPr>
              <a:t>según el C.P.C</a:t>
            </a:r>
            <a:r>
              <a:rPr lang="es-AR" sz="3600" dirty="0" smtClean="0">
                <a:solidFill>
                  <a:schemeClr val="tx1"/>
                </a:solidFill>
              </a:rPr>
              <a:t>.  </a:t>
            </a:r>
            <a:endParaRPr lang="es-AR" sz="36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s-AR" sz="2800" b="1" dirty="0">
                <a:solidFill>
                  <a:schemeClr val="tx1"/>
                </a:solidFill>
              </a:rPr>
              <a:t>1.-</a:t>
            </a:r>
            <a:r>
              <a:rPr lang="es-AR" sz="2800" dirty="0">
                <a:solidFill>
                  <a:schemeClr val="tx1"/>
                </a:solidFill>
              </a:rPr>
              <a:t> Escrito Inicial. Trámites preliminares</a:t>
            </a:r>
            <a:r>
              <a:rPr lang="es-AR" sz="2800" dirty="0" smtClean="0">
                <a:solidFill>
                  <a:schemeClr val="tx1"/>
                </a:solidFill>
              </a:rPr>
              <a:t>. (Art. 315 C.P.C.)</a:t>
            </a:r>
            <a:endParaRPr lang="es-AR" sz="2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s-AR" sz="2800" b="1" dirty="0">
                <a:solidFill>
                  <a:schemeClr val="tx1"/>
                </a:solidFill>
              </a:rPr>
              <a:t>2.-</a:t>
            </a:r>
            <a:r>
              <a:rPr lang="es-AR" sz="2800" dirty="0">
                <a:solidFill>
                  <a:schemeClr val="tx1"/>
                </a:solidFill>
              </a:rPr>
              <a:t> Auto de Apertura. (Art. 318 C.P.C.)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s-AR" sz="2800" b="1" dirty="0">
                <a:solidFill>
                  <a:schemeClr val="tx1"/>
                </a:solidFill>
              </a:rPr>
              <a:t>3.-</a:t>
            </a:r>
            <a:r>
              <a:rPr lang="es-AR" sz="2800" dirty="0">
                <a:solidFill>
                  <a:schemeClr val="tx1"/>
                </a:solidFill>
              </a:rPr>
              <a:t> Comparendo de herederos</a:t>
            </a:r>
            <a:r>
              <a:rPr lang="es-AR" sz="2800" dirty="0" smtClean="0">
                <a:solidFill>
                  <a:schemeClr val="tx1"/>
                </a:solidFill>
              </a:rPr>
              <a:t>. (Art. 319 C.P.C.)</a:t>
            </a:r>
            <a:endParaRPr lang="es-AR" sz="2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es-AR" sz="2800" b="1" dirty="0">
                <a:solidFill>
                  <a:schemeClr val="tx1"/>
                </a:solidFill>
              </a:rPr>
              <a:t>4.-</a:t>
            </a:r>
            <a:r>
              <a:rPr lang="es-AR" sz="2800" dirty="0">
                <a:solidFill>
                  <a:schemeClr val="tx1"/>
                </a:solidFill>
              </a:rPr>
              <a:t> Inventario y avalúo de los bienes</a:t>
            </a:r>
            <a:r>
              <a:rPr lang="es-AR" sz="2800" dirty="0" smtClean="0">
                <a:solidFill>
                  <a:schemeClr val="tx1"/>
                </a:solidFill>
              </a:rPr>
              <a:t>. (Art. 346 C.P.C.)</a:t>
            </a:r>
            <a:endParaRPr lang="es-AR" sz="2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es-AR" sz="2800" b="1" dirty="0">
                <a:solidFill>
                  <a:schemeClr val="tx1"/>
                </a:solidFill>
              </a:rPr>
              <a:t>5.-</a:t>
            </a:r>
            <a:r>
              <a:rPr lang="es-AR" sz="2800" dirty="0">
                <a:solidFill>
                  <a:schemeClr val="tx1"/>
                </a:solidFill>
              </a:rPr>
              <a:t> Partición y adjudicación. </a:t>
            </a:r>
            <a:r>
              <a:rPr lang="es-AR" sz="2800" dirty="0" smtClean="0">
                <a:solidFill>
                  <a:schemeClr val="tx1"/>
                </a:solidFill>
              </a:rPr>
              <a:t>(Art. 350 C.P.C.)       </a:t>
            </a:r>
            <a:endParaRPr lang="es-AR" sz="28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s-E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Etapas del proceso sucesorio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>
            <a:normAutofit fontScale="92500"/>
          </a:bodyPr>
          <a:lstStyle/>
          <a:p>
            <a:pPr algn="just"/>
            <a:r>
              <a:rPr lang="es-AR" dirty="0" smtClean="0"/>
              <a:t>Etapa 1: Desde la muerte del causante hasta el inicio del proceso. Prejudicial.</a:t>
            </a:r>
          </a:p>
          <a:p>
            <a:pPr algn="just"/>
            <a:r>
              <a:rPr lang="es-AR" b="1" dirty="0" smtClean="0"/>
              <a:t>Etapa 2: </a:t>
            </a:r>
            <a:r>
              <a:rPr lang="es-AR" dirty="0" smtClean="0"/>
              <a:t>Desde el inicio del proceso hasta la declaratoria de herederos o aprobación del testamento.</a:t>
            </a:r>
          </a:p>
          <a:p>
            <a:pPr algn="just"/>
            <a:r>
              <a:rPr lang="es-AR" b="1" dirty="0" smtClean="0"/>
              <a:t>Etapa 3: </a:t>
            </a:r>
            <a:r>
              <a:rPr lang="es-AR" dirty="0" smtClean="0"/>
              <a:t>Hasta el dictado del </a:t>
            </a:r>
            <a:r>
              <a:rPr lang="es-AR" dirty="0"/>
              <a:t>A</a:t>
            </a:r>
            <a:r>
              <a:rPr lang="es-AR" dirty="0" smtClean="0"/>
              <a:t>uto de aprobación de las operaciones de inventario y avalúo.</a:t>
            </a:r>
          </a:p>
          <a:p>
            <a:pPr algn="just"/>
            <a:r>
              <a:rPr lang="es-AR" b="1" dirty="0" smtClean="0"/>
              <a:t>Etapa 4: </a:t>
            </a:r>
            <a:r>
              <a:rPr lang="es-AR" dirty="0" smtClean="0"/>
              <a:t>Hasta el dictado del Auto de aprobación de las </a:t>
            </a:r>
            <a:r>
              <a:rPr lang="es-AR" dirty="0" err="1" smtClean="0"/>
              <a:t>operacioes</a:t>
            </a:r>
            <a:r>
              <a:rPr lang="es-AR" dirty="0" smtClean="0"/>
              <a:t> de partición y adjudicación.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50152325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116632"/>
            <a:ext cx="7793037" cy="928670"/>
          </a:xfrm>
        </p:spPr>
        <p:txBody>
          <a:bodyPr/>
          <a:lstStyle/>
          <a:p>
            <a:pPr algn="ctr"/>
            <a:r>
              <a:rPr lang="es-ES" u="sng" dirty="0" smtClean="0"/>
              <a:t>Etapa 1 </a:t>
            </a:r>
            <a:r>
              <a:rPr lang="es-ES" dirty="0" smtClean="0"/>
              <a:t>Extrajudicial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251520" y="1268760"/>
            <a:ext cx="8501090" cy="532859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dirty="0" smtClean="0"/>
              <a:t>2337 CC. Heredero </a:t>
            </a:r>
            <a:r>
              <a:rPr lang="es-ES" u="sng" dirty="0" smtClean="0"/>
              <a:t>desde muerte del causante</a:t>
            </a:r>
            <a:r>
              <a:rPr lang="es-ES" dirty="0" smtClean="0"/>
              <a:t>.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2324. Actos conservatorios y urgentes…. con fondos del acervo.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2325. Actos de administración y disposición….          Mediante poder o mandato tácito.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2327. Medidas Urgentes…… Con autorización ejercicio de derechos derivados de títulos, acciones o cuotas societarias.</a:t>
            </a:r>
            <a:endParaRPr lang="es-E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1"/>
            <a:ext cx="7793037" cy="928670"/>
          </a:xfrm>
        </p:spPr>
        <p:txBody>
          <a:bodyPr/>
          <a:lstStyle/>
          <a:p>
            <a:pPr algn="ctr"/>
            <a:r>
              <a:rPr lang="es-ES" u="sng" dirty="0" smtClean="0"/>
              <a:t>Etapa 2 </a:t>
            </a:r>
            <a:r>
              <a:rPr lang="es-ES" dirty="0"/>
              <a:t> </a:t>
            </a:r>
            <a:r>
              <a:rPr lang="es-ES" dirty="0" smtClean="0"/>
              <a:t>Hasta declaratoria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323528" y="1268760"/>
            <a:ext cx="8501090" cy="5097748"/>
          </a:xfrm>
        </p:spPr>
        <p:txBody>
          <a:bodyPr>
            <a:normAutofit lnSpcReduction="10000"/>
          </a:bodyPr>
          <a:lstStyle/>
          <a:p>
            <a:pPr algn="just"/>
            <a:r>
              <a:rPr lang="es-AR" sz="3600" dirty="0" smtClean="0"/>
              <a:t>Art. 9 ley 6095/93. Oficio Informe Registro de Actos de Ultima Voluntad.</a:t>
            </a:r>
          </a:p>
          <a:p>
            <a:pPr algn="just"/>
            <a:endParaRPr lang="es-AR" sz="3600" dirty="0" smtClean="0"/>
          </a:p>
          <a:p>
            <a:pPr algn="just"/>
            <a:r>
              <a:rPr lang="es-AR" sz="3600" dirty="0" smtClean="0"/>
              <a:t>2339. Si hay testamento ológrafo = protocolización.</a:t>
            </a:r>
          </a:p>
          <a:p>
            <a:pPr algn="just"/>
            <a:endParaRPr lang="es-AR" sz="3600" dirty="0" smtClean="0"/>
          </a:p>
          <a:p>
            <a:pPr algn="just"/>
            <a:r>
              <a:rPr lang="es-AR" sz="3600" dirty="0" smtClean="0"/>
              <a:t>2340. Sucesión intestada = citación a terceros interesados x 30 días para acreditar su derecho. </a:t>
            </a:r>
            <a:endParaRPr lang="es-ES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93037" cy="928670"/>
          </a:xfrm>
        </p:spPr>
        <p:txBody>
          <a:bodyPr/>
          <a:lstStyle/>
          <a:p>
            <a:pPr algn="ctr"/>
            <a:r>
              <a:rPr lang="es-ES" u="sng" dirty="0" smtClean="0"/>
              <a:t>Etapa 2 </a:t>
            </a:r>
            <a:r>
              <a:rPr lang="es-ES" dirty="0" smtClean="0"/>
              <a:t>hasta declaratoria C.P.C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4275149"/>
          </a:xfrm>
        </p:spPr>
        <p:txBody>
          <a:bodyPr>
            <a:normAutofit lnSpcReduction="10000"/>
          </a:bodyPr>
          <a:lstStyle/>
          <a:p>
            <a:pPr algn="just"/>
            <a:r>
              <a:rPr lang="es-AR" dirty="0" smtClean="0"/>
              <a:t>Arts. 316 del C. P.C. Las cuestiones ajenas a la validez del testamento tramitan por vía de incidente. (Inc. 4) = proceso contencioso 2339.</a:t>
            </a:r>
          </a:p>
          <a:p>
            <a:pPr algn="just"/>
            <a:endParaRPr lang="es-AR" dirty="0"/>
          </a:p>
          <a:p>
            <a:pPr algn="just"/>
            <a:r>
              <a:rPr lang="es-AR" dirty="0" smtClean="0"/>
              <a:t>No hay audiencia de comparendo. </a:t>
            </a:r>
          </a:p>
          <a:p>
            <a:pPr algn="just"/>
            <a:r>
              <a:rPr lang="es-AR" dirty="0" smtClean="0"/>
              <a:t>Designación de administrador y perito.</a:t>
            </a:r>
          </a:p>
          <a:p>
            <a:pPr algn="just"/>
            <a:r>
              <a:rPr lang="es-AR" dirty="0" smtClean="0"/>
              <a:t>Reconocimiento de acreedores del causante.</a:t>
            </a:r>
          </a:p>
          <a:p>
            <a:pPr algn="just"/>
            <a:r>
              <a:rPr lang="es-AR" dirty="0" smtClean="0"/>
              <a:t>¿Se aplica plazo del 319 para dictar sentencia?</a:t>
            </a:r>
            <a:endParaRPr lang="es-ES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476250"/>
            <a:ext cx="6734175" cy="984250"/>
          </a:xfrm>
        </p:spPr>
        <p:txBody>
          <a:bodyPr/>
          <a:lstStyle/>
          <a:p>
            <a:r>
              <a:rPr lang="es-AR" u="sng"/>
              <a:t>Declaratoria de Herederos</a:t>
            </a:r>
            <a:endParaRPr lang="es-ES" u="sng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2133600"/>
            <a:ext cx="7772400" cy="4114800"/>
          </a:xfrm>
        </p:spPr>
        <p:txBody>
          <a:bodyPr/>
          <a:lstStyle/>
          <a:p>
            <a:pPr algn="just"/>
            <a:r>
              <a:rPr lang="es-ES_tradnl" dirty="0"/>
              <a:t>“Es la resolución </a:t>
            </a:r>
            <a:r>
              <a:rPr lang="es-ES_tradnl" dirty="0" smtClean="0"/>
              <a:t>judicial declarativa</a:t>
            </a:r>
            <a:r>
              <a:rPr lang="es-ES_tradnl" dirty="0"/>
              <a:t>, que no causa estado, mediante la cual se verifica y reconoce la condición de herederos a los llamados por ley a recibir una herencia determinada, cuando hubieren acreditado su condición” (Graciela Medina)</a:t>
            </a:r>
          </a:p>
          <a:p>
            <a:pPr algn="just">
              <a:buFont typeface="Wingdings" pitchFamily="2" charset="2"/>
              <a:buNone/>
            </a:pPr>
            <a:r>
              <a:rPr lang="es-ES_tradnl" dirty="0"/>
              <a:t>	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642918"/>
            <a:ext cx="7793037" cy="928670"/>
          </a:xfrm>
        </p:spPr>
        <p:txBody>
          <a:bodyPr>
            <a:normAutofit fontScale="90000"/>
          </a:bodyPr>
          <a:lstStyle/>
          <a:p>
            <a:pPr algn="ctr"/>
            <a:r>
              <a:rPr lang="es-ES" u="sng" dirty="0" smtClean="0"/>
              <a:t>Etapa 3 </a:t>
            </a:r>
            <a:r>
              <a:rPr lang="es-ES" dirty="0" smtClean="0"/>
              <a:t>hasta aprobación de Inventario y Avalúo.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323528" y="1772816"/>
            <a:ext cx="8136904" cy="424847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s-ES" sz="3600" dirty="0" smtClean="0"/>
              <a:t>2341. Plazo: 3 meses desde intimación.</a:t>
            </a:r>
          </a:p>
          <a:p>
            <a:pPr algn="ctr"/>
            <a:endParaRPr lang="es-ES" sz="3600" dirty="0" smtClean="0"/>
          </a:p>
          <a:p>
            <a:pPr algn="ctr"/>
            <a:r>
              <a:rPr lang="es-ES" sz="3600" dirty="0" smtClean="0"/>
              <a:t>2342. Denuncia de bienes. Unanimidad. Impugnación?</a:t>
            </a:r>
          </a:p>
          <a:p>
            <a:pPr algn="ctr"/>
            <a:endParaRPr lang="es-ES" sz="3600" dirty="0" smtClean="0"/>
          </a:p>
          <a:p>
            <a:pPr algn="ctr"/>
            <a:r>
              <a:rPr lang="es-ES" sz="3600" dirty="0" smtClean="0"/>
              <a:t>2343 Valuación: + próxima a la partición.</a:t>
            </a:r>
          </a:p>
          <a:p>
            <a:pPr algn="ctr"/>
            <a:endParaRPr lang="es-ES" sz="3600" dirty="0"/>
          </a:p>
          <a:p>
            <a:pPr algn="ctr"/>
            <a:r>
              <a:rPr lang="es-ES" sz="3600" dirty="0" smtClean="0"/>
              <a:t>2344 Impugnación: total o parcial.</a:t>
            </a:r>
          </a:p>
          <a:p>
            <a:pPr algn="ctr"/>
            <a:endParaRPr lang="es-ES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989</TotalTime>
  <Words>892</Words>
  <Application>Microsoft Office PowerPoint</Application>
  <PresentationFormat>Presentación en pantalla (4:3)</PresentationFormat>
  <Paragraphs>103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El Proceso Sucesorio</vt:lpstr>
      <vt:lpstr>Presentación de PowerPoint</vt:lpstr>
      <vt:lpstr>Presentación de PowerPoint</vt:lpstr>
      <vt:lpstr>Etapas del proceso sucesorio</vt:lpstr>
      <vt:lpstr>Etapa 1 Extrajudicial</vt:lpstr>
      <vt:lpstr>Etapa 2  Hasta declaratoria</vt:lpstr>
      <vt:lpstr>Etapa 2 hasta declaratoria C.P.C</vt:lpstr>
      <vt:lpstr>Declaratoria de Herederos</vt:lpstr>
      <vt:lpstr>Etapa 3 hasta aprobación de Inventario y Avalúo. </vt:lpstr>
      <vt:lpstr>Etapa 3: Inventario y avaluo según el C.P.C.</vt:lpstr>
      <vt:lpstr>Resolución Nº 4/84 de D.G.R.</vt:lpstr>
      <vt:lpstr>Presentación de PowerPoint</vt:lpstr>
      <vt:lpstr>Etapa 4: Operaciones de partición y adjudicación</vt:lpstr>
      <vt:lpstr>Etapa 4: Operaciones de partición y adjudicación</vt:lpstr>
      <vt:lpstr>Etapa 4: Operaciones de partición y adjudicación según C.P.C.</vt:lpstr>
      <vt:lpstr>Presentación de PowerPoint</vt:lpstr>
    </vt:vector>
  </TitlesOfParts>
  <Company>Windows XP Colossus Edition 2 Reloaded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“El Proceso Sucesorio”</dc:title>
  <dc:creator>Colossus User</dc:creator>
  <cp:lastModifiedBy>Polo</cp:lastModifiedBy>
  <cp:revision>62</cp:revision>
  <dcterms:created xsi:type="dcterms:W3CDTF">2009-08-22T22:44:17Z</dcterms:created>
  <dcterms:modified xsi:type="dcterms:W3CDTF">2015-09-01T13:38:32Z</dcterms:modified>
</cp:coreProperties>
</file>