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59" r:id="rId13"/>
    <p:sldId id="260" r:id="rId14"/>
    <p:sldId id="288" r:id="rId15"/>
    <p:sldId id="268" r:id="rId16"/>
    <p:sldId id="266" r:id="rId17"/>
    <p:sldId id="272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80" d="100"/>
          <a:sy n="80" d="100"/>
        </p:scale>
        <p:origin x="-21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1BF42-1078-4308-8CA7-6F016AFB38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B2E27-A602-455E-A422-1AAC185190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CDDE-0E0C-4AE2-91ED-EC8B50C0EE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567956-504D-41C6-B208-8F108A6557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96BDF6-56B6-490F-8EA4-0DF1A156EB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BBAD5B-33CB-4552-90CE-107DA01933A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AAF726-4288-47E9-9D41-F830A854D0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8AAE-1696-4B2D-B463-1C645001983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E6650-47D3-4B6A-9D60-D4F271C4720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8DFCD-1BD0-41C8-A7E0-D5789C5FC2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F3330-F66E-47CF-B38D-505878D53DD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C6A0-0723-4EA5-AF7A-50ED4B3E6F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E6AF-F42A-4983-85F2-EFA5627E2A2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65DD6-301C-497F-A621-1BDF15D8E2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261D2-F032-4E40-98E1-7508A80E98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1260CD-373D-40EB-88BB-09BE875928D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071546"/>
            <a:ext cx="7993062" cy="1800225"/>
          </a:xfrm>
        </p:spPr>
        <p:txBody>
          <a:bodyPr/>
          <a:lstStyle/>
          <a:p>
            <a:r>
              <a:rPr lang="es-ES" sz="3200" u="sng" dirty="0">
                <a:latin typeface="Arial Rounded MT Bold" pitchFamily="34" charset="0"/>
              </a:rPr>
              <a:t>Universidad Nacional de </a:t>
            </a:r>
            <a:r>
              <a:rPr lang="es-ES" sz="3200" u="sng" dirty="0" smtClean="0">
                <a:latin typeface="Arial Rounded MT Bold" pitchFamily="34" charset="0"/>
              </a:rPr>
              <a:t>Cuyo</a:t>
            </a:r>
            <a:br>
              <a:rPr lang="es-ES" sz="3200" u="sng" dirty="0" smtClean="0">
                <a:latin typeface="Arial Rounded MT Bold" pitchFamily="34" charset="0"/>
              </a:rPr>
            </a:br>
            <a:r>
              <a:rPr lang="es-ES" sz="3200" u="sng" dirty="0" smtClean="0">
                <a:latin typeface="Arial Rounded MT Bold" pitchFamily="34" charset="0"/>
              </a:rPr>
              <a:t>Facultad de Derecho</a:t>
            </a:r>
            <a:r>
              <a:rPr lang="es-ES" sz="3200" dirty="0">
                <a:latin typeface="Arial Rounded MT Bold" pitchFamily="34" charset="0"/>
              </a:rPr>
              <a:t/>
            </a:r>
            <a:br>
              <a:rPr lang="es-ES" sz="3200" dirty="0">
                <a:latin typeface="Arial Rounded MT Bold" pitchFamily="34" charset="0"/>
              </a:rPr>
            </a:br>
            <a:r>
              <a:rPr lang="es-ES" sz="3200" u="sng" dirty="0">
                <a:latin typeface="Arial Rounded MT Bold" pitchFamily="34" charset="0"/>
              </a:rPr>
              <a:t>Cátedra Derecho Privado </a:t>
            </a:r>
            <a:r>
              <a:rPr lang="es-ES" sz="3200" u="sng" dirty="0" smtClean="0">
                <a:latin typeface="Arial Rounded MT Bold" pitchFamily="34" charset="0"/>
              </a:rPr>
              <a:t>VII</a:t>
            </a:r>
            <a:r>
              <a:rPr lang="es-ES" sz="3200" dirty="0">
                <a:latin typeface="Arial Rounded MT Bold" pitchFamily="34" charset="0"/>
              </a:rPr>
              <a:t/>
            </a:r>
            <a:br>
              <a:rPr lang="es-ES" sz="3200" dirty="0">
                <a:latin typeface="Arial Rounded MT Bold" pitchFamily="34" charset="0"/>
              </a:rPr>
            </a:br>
            <a:r>
              <a:rPr lang="es-ES" sz="3200" u="sng" dirty="0">
                <a:latin typeface="Arial Rounded MT Bold" pitchFamily="34" charset="0"/>
              </a:rPr>
              <a:t>Derecho </a:t>
            </a:r>
            <a:r>
              <a:rPr lang="es-ES" sz="3200" u="sng" dirty="0" smtClean="0">
                <a:latin typeface="Arial Rounded MT Bold" pitchFamily="34" charset="0"/>
              </a:rPr>
              <a:t>Sucesorio</a:t>
            </a:r>
            <a:endParaRPr lang="es-ES" sz="3200" dirty="0">
              <a:latin typeface="Arial Rounded MT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3500438"/>
            <a:ext cx="6500858" cy="1198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3600" dirty="0"/>
              <a:t>Medidas Cautelares y de Seguridad en el Proceso Sucesorio.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143504" y="57150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Dr. Leopoldo E. André.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548680"/>
            <a:ext cx="5159496" cy="838200"/>
          </a:xfrm>
        </p:spPr>
        <p:txBody>
          <a:bodyPr>
            <a:normAutofit/>
          </a:bodyPr>
          <a:lstStyle/>
          <a:p>
            <a:r>
              <a:rPr lang="es-ES" sz="3600" dirty="0"/>
              <a:t>Otros </a:t>
            </a:r>
            <a:r>
              <a:rPr lang="es-ES" sz="3600" dirty="0" smtClean="0"/>
              <a:t>Caracteres</a:t>
            </a:r>
            <a:endParaRPr lang="es-ES" sz="36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208912" cy="52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" sz="2100" b="1" dirty="0"/>
              <a:t>A pedido de parte e </a:t>
            </a:r>
            <a:r>
              <a:rPr lang="es-ES" sz="2100" b="1" dirty="0" smtClean="0"/>
              <a:t>“inaudita </a:t>
            </a:r>
            <a:r>
              <a:rPr lang="es-ES" sz="2100" b="1" dirty="0" err="1" smtClean="0"/>
              <a:t>pars</a:t>
            </a:r>
            <a:r>
              <a:rPr lang="es-ES" sz="2100" b="1" dirty="0" smtClean="0"/>
              <a:t>”:</a:t>
            </a:r>
            <a:endParaRPr lang="es-ES" sz="2100" b="1" dirty="0"/>
          </a:p>
          <a:p>
            <a:pPr>
              <a:lnSpc>
                <a:spcPct val="90000"/>
              </a:lnSpc>
            </a:pPr>
            <a:endParaRPr lang="es-ES" sz="2100" b="1" dirty="0"/>
          </a:p>
          <a:p>
            <a:pPr lvl="2" algn="just">
              <a:lnSpc>
                <a:spcPct val="170000"/>
              </a:lnSpc>
            </a:pPr>
            <a:r>
              <a:rPr lang="es-ES" sz="2100" b="1" i="1" dirty="0"/>
              <a:t>Art 112, </a:t>
            </a:r>
            <a:r>
              <a:rPr lang="es-ES" sz="2100" b="1" i="1" dirty="0" err="1"/>
              <a:t>inc</a:t>
            </a:r>
            <a:r>
              <a:rPr lang="es-ES" sz="2100" b="1" i="1" dirty="0"/>
              <a:t> 4 </a:t>
            </a:r>
            <a:r>
              <a:rPr lang="es-ES" sz="2100" b="1" i="1" dirty="0" err="1"/>
              <a:t>CPCMza</a:t>
            </a:r>
            <a:r>
              <a:rPr lang="es-ES" sz="2100" b="1" i="1" dirty="0"/>
              <a:t>:</a:t>
            </a:r>
            <a:r>
              <a:rPr lang="es-ES" sz="2100" i="1" dirty="0"/>
              <a:t> “La sustanciación, resolución y cumplimiento de las medidas, se harán </a:t>
            </a:r>
            <a:r>
              <a:rPr lang="es-ES" sz="2100" b="1" i="1" dirty="0"/>
              <a:t>sin audiencia ni conocimiento de la contraria</a:t>
            </a:r>
            <a:r>
              <a:rPr lang="es-ES" sz="2100" i="1" dirty="0"/>
              <a:t>, a la cual se le notificarán, de oficio, inmediatamente después de cumplidas…”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100" i="1" dirty="0"/>
          </a:p>
          <a:p>
            <a:pPr>
              <a:lnSpc>
                <a:spcPct val="90000"/>
              </a:lnSpc>
            </a:pPr>
            <a:r>
              <a:rPr lang="es-ES" sz="2100" b="1" dirty="0" smtClean="0"/>
              <a:t>Caducidad:</a:t>
            </a:r>
            <a:endParaRPr lang="es-ES" sz="2100" b="1" dirty="0"/>
          </a:p>
          <a:p>
            <a:pPr>
              <a:lnSpc>
                <a:spcPct val="90000"/>
              </a:lnSpc>
            </a:pPr>
            <a:endParaRPr lang="es-ES" sz="2100" b="1" dirty="0"/>
          </a:p>
          <a:p>
            <a:pPr lvl="2" algn="just">
              <a:lnSpc>
                <a:spcPct val="170000"/>
              </a:lnSpc>
            </a:pPr>
            <a:r>
              <a:rPr lang="es-ES" sz="2100" b="1" i="1" dirty="0"/>
              <a:t>Art 112, </a:t>
            </a:r>
            <a:r>
              <a:rPr lang="es-ES" sz="2100" b="1" i="1" dirty="0" err="1"/>
              <a:t>inc</a:t>
            </a:r>
            <a:r>
              <a:rPr lang="es-ES" sz="2100" b="1" i="1" dirty="0"/>
              <a:t> 8 </a:t>
            </a:r>
            <a:r>
              <a:rPr lang="es-ES" sz="2100" b="1" i="1" dirty="0" err="1"/>
              <a:t>CPCMza</a:t>
            </a:r>
            <a:r>
              <a:rPr lang="es-ES" sz="2100" b="1" i="1" dirty="0"/>
              <a:t>:</a:t>
            </a:r>
            <a:r>
              <a:rPr lang="es-ES" sz="2100" i="1" dirty="0"/>
              <a:t> “…Las medidas precautorias cumplidas antes de la demanda, caducarán automáticamente, si dentro de los 15 días de haberse cumplido no se deduce la acción y el tribunal, de oficio, dispondrá su levantamiento…” </a:t>
            </a:r>
          </a:p>
          <a:p>
            <a:pPr>
              <a:lnSpc>
                <a:spcPct val="90000"/>
              </a:lnSpc>
            </a:pPr>
            <a:endParaRPr lang="es-E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0" y="5619766"/>
            <a:ext cx="1438246" cy="4762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0" y="3047997"/>
            <a:ext cx="1571604" cy="6667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28670"/>
            <a:ext cx="4929190" cy="838200"/>
          </a:xfrm>
        </p:spPr>
        <p:txBody>
          <a:bodyPr>
            <a:normAutofit/>
          </a:bodyPr>
          <a:lstStyle/>
          <a:p>
            <a:r>
              <a:rPr lang="es-ES" dirty="0"/>
              <a:t>CLASIFICACIÓN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0" y="3143248"/>
            <a:ext cx="1558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600" b="1" dirty="0"/>
              <a:t> </a:t>
            </a:r>
            <a:r>
              <a:rPr lang="es-ES" b="1" dirty="0"/>
              <a:t>FINALIDAD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051052" y="2335214"/>
            <a:ext cx="26810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Tutela de la </a:t>
            </a:r>
            <a:r>
              <a:rPr lang="es-ES" b="1" dirty="0" smtClean="0"/>
              <a:t>integridad </a:t>
            </a:r>
          </a:p>
          <a:p>
            <a:r>
              <a:rPr lang="es-ES" b="1" dirty="0" smtClean="0"/>
              <a:t>o valor de </a:t>
            </a:r>
            <a:r>
              <a:rPr lang="es-ES" b="1" dirty="0"/>
              <a:t>los bienes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068514" y="3635375"/>
            <a:ext cx="42370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Tutela de la Integridad Física o </a:t>
            </a:r>
          </a:p>
          <a:p>
            <a:r>
              <a:rPr lang="es-ES" b="1" dirty="0"/>
              <a:t>Moral de las Personas y </a:t>
            </a:r>
            <a:r>
              <a:rPr lang="es-ES" b="1" dirty="0" err="1"/>
              <a:t>Satisfacciòn</a:t>
            </a:r>
            <a:endParaRPr lang="es-ES" b="1" dirty="0"/>
          </a:p>
          <a:p>
            <a:r>
              <a:rPr lang="es-ES" b="1" dirty="0"/>
              <a:t>De sus Necesidades urgentes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643570" y="1142984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Garantizar ejecución forzada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375203" y="2084965"/>
            <a:ext cx="3571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dirty="0"/>
              <a:t>Mantenimiento de un </a:t>
            </a:r>
            <a:r>
              <a:rPr lang="es-ES" b="1" dirty="0" smtClean="0"/>
              <a:t>determinado estado</a:t>
            </a:r>
            <a:endParaRPr lang="es-ES" b="1" dirty="0"/>
          </a:p>
          <a:p>
            <a:r>
              <a:rPr lang="es-ES" b="1" dirty="0" smtClean="0"/>
              <a:t>de </a:t>
            </a:r>
            <a:r>
              <a:rPr lang="es-ES" b="1" dirty="0"/>
              <a:t>hecho o de derecho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5643571" y="3429000"/>
            <a:ext cx="3185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Otorgar publicidad al litigio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" y="5619765"/>
            <a:ext cx="1414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/>
              <a:t> EFECTOS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3214679" y="5048261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Conservativas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3286116" y="5905517"/>
            <a:ext cx="14542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 err="1"/>
              <a:t>Innovativas</a:t>
            </a:r>
            <a:endParaRPr lang="es-ES" b="1" dirty="0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1643042" y="3786190"/>
            <a:ext cx="357190" cy="404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1643042" y="2643182"/>
            <a:ext cx="408010" cy="361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4859338" y="263683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 flipV="1">
            <a:off x="4859341" y="1428736"/>
            <a:ext cx="784229" cy="920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4859338" y="2924178"/>
            <a:ext cx="641357" cy="695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 flipV="1">
            <a:off x="1643042" y="5334012"/>
            <a:ext cx="1500199" cy="3810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1571604" y="5905517"/>
            <a:ext cx="1643074" cy="238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290" y="1285860"/>
            <a:ext cx="6635750" cy="561975"/>
          </a:xfrm>
        </p:spPr>
        <p:txBody>
          <a:bodyPr/>
          <a:lstStyle/>
          <a:p>
            <a:r>
              <a:rPr lang="es-ES" sz="2800" u="sng" dirty="0"/>
              <a:t>Clasificación de las Medidas Cautelares según su </a:t>
            </a:r>
            <a:r>
              <a:rPr lang="es-ES" sz="2800" u="sng" dirty="0" smtClean="0"/>
              <a:t>finalidad en la sucesión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4" y="2214554"/>
            <a:ext cx="3816350" cy="25209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1800" b="1" dirty="0"/>
              <a:t>B- </a:t>
            </a:r>
            <a:r>
              <a:rPr lang="es-ES" sz="1800" dirty="0"/>
              <a:t>Las que tutelan la </a:t>
            </a:r>
            <a:r>
              <a:rPr lang="es-ES" sz="1800" b="1" dirty="0"/>
              <a:t>integridad física o moral de las personas</a:t>
            </a:r>
            <a:r>
              <a:rPr lang="es-ES" sz="1800" dirty="0"/>
              <a:t> y la satisfacción de sus necesidades urgentes.</a:t>
            </a:r>
          </a:p>
          <a:p>
            <a:pPr algn="just">
              <a:lnSpc>
                <a:spcPct val="80000"/>
              </a:lnSpc>
            </a:pPr>
            <a:endParaRPr lang="es-ES" sz="1800" b="1" dirty="0"/>
          </a:p>
          <a:p>
            <a:pPr algn="just">
              <a:lnSpc>
                <a:spcPct val="80000"/>
              </a:lnSpc>
            </a:pPr>
            <a:r>
              <a:rPr lang="es-ES" sz="1800" b="1" dirty="0"/>
              <a:t>1.- </a:t>
            </a:r>
            <a:r>
              <a:rPr lang="es-ES" sz="1800" dirty="0"/>
              <a:t>Guarda de Personas</a:t>
            </a:r>
            <a:r>
              <a:rPr lang="es-ES" sz="1800" b="1" dirty="0"/>
              <a:t> </a:t>
            </a:r>
            <a:r>
              <a:rPr lang="es-ES" sz="1800" dirty="0"/>
              <a:t>(Art. 127 del C.P.C.) y Alimentos Provisorios (art. 129 del C.P.C.) </a:t>
            </a:r>
            <a:endParaRPr lang="es-ES" sz="1800" dirty="0" smtClean="0"/>
          </a:p>
          <a:p>
            <a:pPr algn="just">
              <a:lnSpc>
                <a:spcPct val="80000"/>
              </a:lnSpc>
            </a:pPr>
            <a:endParaRPr lang="es-ES" sz="1800" b="1" u="sng" dirty="0"/>
          </a:p>
          <a:p>
            <a:pPr algn="just">
              <a:lnSpc>
                <a:spcPct val="80000"/>
              </a:lnSpc>
            </a:pPr>
            <a:r>
              <a:rPr lang="es-ES" sz="1800" b="1" dirty="0" smtClean="0"/>
              <a:t>2.- </a:t>
            </a:r>
            <a:r>
              <a:rPr lang="es-ES" sz="1800" dirty="0" smtClean="0"/>
              <a:t>Art. 315 del C.P.C. Medidas Previas para la determinación de la composición del caudal hereditario y de seguridad y preservación cuando no existen herederos declarados y los mismos son menores o incapaces.</a:t>
            </a:r>
            <a:endParaRPr lang="es-ES" sz="1800" b="1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57158" y="2214554"/>
            <a:ext cx="41052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b="1" dirty="0"/>
              <a:t>A.- </a:t>
            </a:r>
            <a:r>
              <a:rPr lang="es-ES" dirty="0"/>
              <a:t>Las que tutelan la </a:t>
            </a:r>
            <a:r>
              <a:rPr lang="es-ES" b="1" dirty="0"/>
              <a:t>integridad o el valor económico de los bienes</a:t>
            </a:r>
            <a:r>
              <a:rPr lang="es-ES" dirty="0"/>
              <a:t>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1.-</a:t>
            </a:r>
            <a:r>
              <a:rPr lang="es-ES" dirty="0"/>
              <a:t> Medidas para garantizar la ejecución forzada. Ej. Embargo.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2.-</a:t>
            </a:r>
            <a:r>
              <a:rPr lang="es-ES" dirty="0"/>
              <a:t> Medidas para el mantenimiento de un cierto estado de hecho o de derecho. Ej. Prohibición de </a:t>
            </a:r>
            <a:r>
              <a:rPr lang="es-ES" dirty="0" smtClean="0"/>
              <a:t>contratar, inventario, depósito. </a:t>
            </a:r>
            <a:endParaRPr lang="es-ES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3.-</a:t>
            </a:r>
            <a:r>
              <a:rPr lang="es-ES" dirty="0"/>
              <a:t> Medidas para otorgar publicidad al litigio. Ej.: Anotación de </a:t>
            </a:r>
            <a:r>
              <a:rPr lang="es-ES" dirty="0" err="1"/>
              <a:t>litis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/>
          <a:lstStyle/>
          <a:p>
            <a:r>
              <a:rPr lang="es-ES" sz="3600" u="sng" dirty="0"/>
              <a:t>Las Medidas Cautelares </a:t>
            </a:r>
            <a:r>
              <a:rPr lang="es-ES" sz="3600" u="sng" dirty="0" smtClean="0"/>
              <a:t/>
            </a:r>
            <a:br>
              <a:rPr lang="es-ES" sz="3600" u="sng" dirty="0" smtClean="0"/>
            </a:br>
            <a:r>
              <a:rPr lang="es-ES" sz="3600" u="sng" dirty="0" smtClean="0"/>
              <a:t>en </a:t>
            </a:r>
            <a:r>
              <a:rPr lang="es-ES" sz="3600" u="sng" dirty="0"/>
              <a:t>el Proceso Sucesorio</a:t>
            </a:r>
            <a:r>
              <a:rPr lang="es-ES" sz="3600" dirty="0"/>
              <a:t>.</a:t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2928934"/>
            <a:ext cx="7672416" cy="11525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s-ES" dirty="0"/>
              <a:t>Las medidas cautelares no se encuentran circunscriptas al campo del proceso contencioso sino que son aplicables también al proceso voluntario aplicable a las sucesiones.</a:t>
            </a:r>
          </a:p>
          <a:p>
            <a:pPr algn="ctr">
              <a:lnSpc>
                <a:spcPct val="90000"/>
              </a:lnSpc>
            </a:pPr>
            <a:endParaRPr lang="es-ES" sz="2000" dirty="0"/>
          </a:p>
          <a:p>
            <a:pPr>
              <a:lnSpc>
                <a:spcPct val="90000"/>
              </a:lnSpc>
            </a:pPr>
            <a:endParaRPr lang="es-ES" sz="2000" dirty="0"/>
          </a:p>
          <a:p>
            <a:pPr>
              <a:lnSpc>
                <a:spcPct val="90000"/>
              </a:lnSpc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7543801" cy="717549"/>
          </a:xfrm>
        </p:spPr>
        <p:txBody>
          <a:bodyPr/>
          <a:lstStyle/>
          <a:p>
            <a:r>
              <a:rPr lang="es-ES" sz="2800" dirty="0"/>
              <a:t>PERFIL EN EL PROCESO SUCESORIO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539755" y="1916113"/>
            <a:ext cx="2713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000" b="1"/>
              <a:t> </a:t>
            </a:r>
            <a:r>
              <a:rPr lang="es-ES" b="1"/>
              <a:t>INSTRUMENTALIDAD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539751" y="2949576"/>
            <a:ext cx="2483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/>
              <a:t> PROVISIONALIDAD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9751" y="3933825"/>
            <a:ext cx="2435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000" b="1"/>
              <a:t> </a:t>
            </a:r>
            <a:r>
              <a:rPr lang="es-ES" b="1"/>
              <a:t>CONTRACAUTELA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786314" y="1619237"/>
            <a:ext cx="37846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dirty="0"/>
              <a:t>Individualizar y asegurar todos los bienes que componen el </a:t>
            </a:r>
          </a:p>
          <a:p>
            <a:r>
              <a:rPr lang="es-ES" b="1" dirty="0"/>
              <a:t>patrimonio del causante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786314" y="2928934"/>
            <a:ext cx="36343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Hasta la partición de los bienes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786314" y="3714753"/>
            <a:ext cx="335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dirty="0"/>
              <a:t>En principio, no se exige </a:t>
            </a:r>
          </a:p>
          <a:p>
            <a:r>
              <a:rPr lang="es-ES" b="1" dirty="0"/>
              <a:t>(Art. 3357 Cód. </a:t>
            </a:r>
            <a:r>
              <a:rPr lang="es-ES" b="1" dirty="0" err="1"/>
              <a:t>Civ</a:t>
            </a:r>
            <a:r>
              <a:rPr lang="es-ES" b="1" dirty="0"/>
              <a:t>.)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539755" y="4797425"/>
            <a:ext cx="297158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000" b="1"/>
              <a:t> </a:t>
            </a:r>
            <a:r>
              <a:rPr lang="es-ES" b="1"/>
              <a:t>PROVEIMIENTO</a:t>
            </a:r>
          </a:p>
          <a:p>
            <a:r>
              <a:rPr lang="es-ES" b="1"/>
              <a:t>  A INSTANCIA DE PARTE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857753" y="4762510"/>
            <a:ext cx="2773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dirty="0"/>
              <a:t>También de Oficio </a:t>
            </a:r>
          </a:p>
          <a:p>
            <a:r>
              <a:rPr lang="es-ES" b="1" dirty="0"/>
              <a:t>(Art 315 </a:t>
            </a:r>
            <a:r>
              <a:rPr lang="es-ES" b="1" dirty="0" err="1"/>
              <a:t>CPCMza</a:t>
            </a:r>
            <a:r>
              <a:rPr lang="es-ES" b="1" dirty="0"/>
              <a:t>)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714348" y="5786454"/>
            <a:ext cx="1742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2000" b="1" dirty="0"/>
              <a:t> </a:t>
            </a:r>
            <a:r>
              <a:rPr lang="es-ES" b="1" dirty="0"/>
              <a:t>CADUCIDAD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000628" y="5715016"/>
            <a:ext cx="14542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/>
              <a:t>No procede</a:t>
            </a:r>
          </a:p>
        </p:txBody>
      </p:sp>
      <p:sp>
        <p:nvSpPr>
          <p:cNvPr id="107535" name="AutoShape 15"/>
          <p:cNvSpPr>
            <a:spLocks noChangeArrowheads="1"/>
          </p:cNvSpPr>
          <p:nvPr/>
        </p:nvSpPr>
        <p:spPr bwMode="auto">
          <a:xfrm>
            <a:off x="3563939" y="1916113"/>
            <a:ext cx="936626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7541" name="AutoShape 21"/>
          <p:cNvSpPr>
            <a:spLocks noChangeArrowheads="1"/>
          </p:cNvSpPr>
          <p:nvPr/>
        </p:nvSpPr>
        <p:spPr bwMode="auto">
          <a:xfrm>
            <a:off x="3563939" y="5805489"/>
            <a:ext cx="936626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7542" name="AutoShape 22"/>
          <p:cNvSpPr>
            <a:spLocks noChangeArrowheads="1"/>
          </p:cNvSpPr>
          <p:nvPr/>
        </p:nvSpPr>
        <p:spPr bwMode="auto">
          <a:xfrm>
            <a:off x="3563939" y="4941889"/>
            <a:ext cx="936626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7543" name="AutoShape 23"/>
          <p:cNvSpPr>
            <a:spLocks noChangeArrowheads="1"/>
          </p:cNvSpPr>
          <p:nvPr/>
        </p:nvSpPr>
        <p:spPr bwMode="auto">
          <a:xfrm>
            <a:off x="3563939" y="3933825"/>
            <a:ext cx="936626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7544" name="AutoShape 24"/>
          <p:cNvSpPr>
            <a:spLocks noChangeArrowheads="1"/>
          </p:cNvSpPr>
          <p:nvPr/>
        </p:nvSpPr>
        <p:spPr bwMode="auto">
          <a:xfrm>
            <a:off x="3563939" y="2997200"/>
            <a:ext cx="936626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s-ES" sz="3200" u="sng" dirty="0"/>
              <a:t>Medidas Precautorias del Proceso Sucesorio contempladas en el C.P.C.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143116"/>
            <a:ext cx="8002587" cy="345598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2000" b="1" dirty="0" smtClean="0"/>
              <a:t>1.- Art</a:t>
            </a:r>
            <a:r>
              <a:rPr lang="es-ES" sz="2000" b="1" dirty="0"/>
              <a:t>. </a:t>
            </a:r>
            <a:r>
              <a:rPr lang="es-ES" sz="2000" b="1" dirty="0" smtClean="0"/>
              <a:t>315</a:t>
            </a:r>
            <a:r>
              <a:rPr lang="es-ES" sz="2000" dirty="0" smtClean="0"/>
              <a:t>, </a:t>
            </a:r>
            <a:r>
              <a:rPr lang="es-ES" sz="2000" dirty="0"/>
              <a:t>dispone que las </a:t>
            </a:r>
            <a:r>
              <a:rPr lang="es-ES" sz="2000" b="1" dirty="0"/>
              <a:t>Medidas Urgentes </a:t>
            </a:r>
            <a:r>
              <a:rPr lang="es-ES" sz="2000" dirty="0"/>
              <a:t>sobre los bienes y en su caso sobre las personas de los herederos –menores- podrá tomarlas también el Juez </a:t>
            </a:r>
            <a:r>
              <a:rPr lang="es-ES" sz="2000" dirty="0" err="1" smtClean="0"/>
              <a:t>incompentente</a:t>
            </a:r>
            <a:r>
              <a:rPr lang="es-ES" sz="2000" dirty="0" smtClean="0"/>
              <a:t> y de </a:t>
            </a:r>
            <a:r>
              <a:rPr lang="es-ES" sz="2000" dirty="0"/>
              <a:t>oficio</a:t>
            </a:r>
            <a:r>
              <a:rPr lang="es-ES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sz="2000" dirty="0" smtClean="0"/>
          </a:p>
          <a:p>
            <a:pPr algn="just">
              <a:lnSpc>
                <a:spcPct val="150000"/>
              </a:lnSpc>
            </a:pPr>
            <a:r>
              <a:rPr lang="es-ES" sz="2000" b="1" dirty="0" smtClean="0"/>
              <a:t>2.- Art. 336 ap. I y II</a:t>
            </a:r>
            <a:r>
              <a:rPr lang="es-ES" sz="2000" dirty="0" smtClean="0"/>
              <a:t>, </a:t>
            </a:r>
            <a:r>
              <a:rPr lang="es-ES" sz="2000" b="1" dirty="0" smtClean="0"/>
              <a:t>Administrador </a:t>
            </a:r>
            <a:r>
              <a:rPr lang="es-ES" sz="2000" b="1" dirty="0"/>
              <a:t>provisorio</a:t>
            </a:r>
            <a:r>
              <a:rPr lang="es-ES" sz="2000" dirty="0"/>
              <a:t>: </a:t>
            </a:r>
            <a:r>
              <a:rPr lang="es-ES" sz="2000" dirty="0" smtClean="0"/>
              <a:t>Tiene </a:t>
            </a:r>
            <a:r>
              <a:rPr lang="es-ES" sz="2000" dirty="0"/>
              <a:t>funciones estrictamente conservatorias y no reviste el carácter de mandatario, necesitando autorización judicial expresa para todo lo que exceda de la simple administración de los bienes sucesorios.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68" y="2852936"/>
            <a:ext cx="8229600" cy="38338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1800" b="1" dirty="0" smtClean="0"/>
              <a:t>Art. 2327. </a:t>
            </a:r>
            <a:r>
              <a:rPr lang="es-ES" sz="1800" dirty="0" smtClean="0"/>
              <a:t>Por pedido de un heredero = medidas urgentes de interés común. Ej.: ejercicio de derechos societarios si la negativa pone en peligro el interés común.</a:t>
            </a:r>
          </a:p>
          <a:p>
            <a:pPr algn="just">
              <a:lnSpc>
                <a:spcPct val="150000"/>
              </a:lnSpc>
            </a:pPr>
            <a:r>
              <a:rPr lang="es-ES" sz="1800" b="1" dirty="0" smtClean="0"/>
              <a:t>Art.. 2352. </a:t>
            </a:r>
            <a:r>
              <a:rPr lang="es-ES" sz="1800" dirty="0" smtClean="0"/>
              <a:t>En caso de falta de designación de un administrador = cualquier interesado puede solicitar medidas urgentes Ej.: confección de un inventario, depósito de bienes o cualquier otra medida conveniente.</a:t>
            </a:r>
            <a:endParaRPr lang="es-ES" sz="1800" dirty="0"/>
          </a:p>
          <a:p>
            <a:pPr>
              <a:lnSpc>
                <a:spcPct val="80000"/>
              </a:lnSpc>
            </a:pPr>
            <a:endParaRPr lang="es-ES" sz="2000" dirty="0"/>
          </a:p>
          <a:p>
            <a:pPr>
              <a:lnSpc>
                <a:spcPct val="80000"/>
              </a:lnSpc>
              <a:buNone/>
            </a:pPr>
            <a:r>
              <a:rPr lang="es-ES" sz="2000" dirty="0" smtClean="0"/>
              <a:t>  </a:t>
            </a:r>
            <a:endParaRPr lang="es-ES" sz="2000" b="1" dirty="0"/>
          </a:p>
          <a:p>
            <a:pPr>
              <a:lnSpc>
                <a:spcPct val="80000"/>
              </a:lnSpc>
            </a:pPr>
            <a:endParaRPr lang="es-ES" sz="20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00100" y="928670"/>
            <a:ext cx="68405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u="sng" dirty="0"/>
              <a:t>Medidas Precautorias relacionadas con la sucesiones y  contempladas por </a:t>
            </a:r>
            <a:r>
              <a:rPr lang="es-ES" sz="3200" u="sng" dirty="0" smtClean="0"/>
              <a:t>nuevo Código </a:t>
            </a:r>
            <a:r>
              <a:rPr lang="es-ES" sz="3200" u="sng" dirty="0"/>
              <a:t>Civil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2492896"/>
            <a:ext cx="6192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Telón Final</a:t>
            </a:r>
            <a:endParaRPr lang="es-E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C</a:t>
            </a:r>
            <a:r>
              <a:rPr sz="4000" smtClean="0"/>
              <a:t>oncepto </a:t>
            </a:r>
            <a:r>
              <a:rPr lang="es-ES" sz="4000" dirty="0" smtClean="0"/>
              <a:t>M</a:t>
            </a:r>
            <a:r>
              <a:rPr sz="4000" smtClean="0"/>
              <a:t>edidas </a:t>
            </a:r>
            <a:r>
              <a:rPr lang="es-ES" sz="4000" dirty="0" smtClean="0"/>
              <a:t>P</a:t>
            </a:r>
            <a:r>
              <a:rPr sz="4000" smtClean="0"/>
              <a:t>recautorias</a:t>
            </a:r>
            <a:endParaRPr lang="es-ES" sz="4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2214554"/>
            <a:ext cx="8572559" cy="39163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s-ES" sz="2000" dirty="0">
                <a:latin typeface="Times New Roman" pitchFamily="18" charset="0"/>
              </a:rPr>
              <a:t> 		</a:t>
            </a:r>
            <a:r>
              <a:rPr lang="es-ES" sz="2200" dirty="0" smtClean="0">
                <a:latin typeface="Times New Roman" pitchFamily="18" charset="0"/>
              </a:rPr>
              <a:t>“</a:t>
            </a:r>
            <a:r>
              <a:rPr lang="es-ES" sz="2200" dirty="0">
                <a:latin typeface="Times New Roman" pitchFamily="18" charset="0"/>
              </a:rPr>
              <a:t>Las medidas precautorias significan una pretensión de tutela anticipada </a:t>
            </a:r>
            <a:r>
              <a:rPr lang="es-ES" sz="2200" dirty="0" smtClean="0">
                <a:latin typeface="Times New Roman" pitchFamily="18" charset="0"/>
              </a:rPr>
              <a:t>de </a:t>
            </a:r>
            <a:r>
              <a:rPr lang="es-ES" sz="2200" dirty="0">
                <a:latin typeface="Times New Roman" pitchFamily="18" charset="0"/>
              </a:rPr>
              <a:t>la garantía jurisdiccional, al servicio </a:t>
            </a:r>
            <a:r>
              <a:rPr lang="es-ES" sz="2200" dirty="0" smtClean="0">
                <a:latin typeface="Times New Roman" pitchFamily="18" charset="0"/>
              </a:rPr>
              <a:t>de un </a:t>
            </a:r>
            <a:r>
              <a:rPr lang="es-ES" sz="2200" dirty="0">
                <a:latin typeface="Times New Roman" pitchFamily="18" charset="0"/>
              </a:rPr>
              <a:t>proceso contencioso </a:t>
            </a:r>
            <a:r>
              <a:rPr lang="es-ES" sz="2200" dirty="0" smtClean="0">
                <a:latin typeface="Times New Roman" pitchFamily="18" charset="0"/>
              </a:rPr>
              <a:t>o “</a:t>
            </a:r>
            <a:r>
              <a:rPr lang="es-ES" sz="2200" dirty="0">
                <a:latin typeface="Times New Roman" pitchFamily="18" charset="0"/>
              </a:rPr>
              <a:t>voluntario”, adoptadas a pedido de parte o de oficio, en orden al aseguramiento de bienes o personas o la satisfacción de sus necesidades urgentes, con abstracción de </a:t>
            </a:r>
            <a:r>
              <a:rPr lang="es-ES" sz="2200" dirty="0" smtClean="0">
                <a:latin typeface="Times New Roman" pitchFamily="18" charset="0"/>
              </a:rPr>
              <a:t>que, </a:t>
            </a:r>
            <a:r>
              <a:rPr lang="es-ES" sz="2200" dirty="0">
                <a:latin typeface="Times New Roman" pitchFamily="18" charset="0"/>
              </a:rPr>
              <a:t>para decretarlas se deba sustanciar el pedido o se las disponga </a:t>
            </a:r>
            <a:r>
              <a:rPr lang="es-ES" sz="2200" dirty="0" smtClean="0">
                <a:latin typeface="Times New Roman" pitchFamily="18" charset="0"/>
              </a:rPr>
              <a:t>sin intervención de la contraria, </a:t>
            </a:r>
            <a:r>
              <a:rPr lang="es-ES" sz="2200" dirty="0">
                <a:latin typeface="Times New Roman" pitchFamily="18" charset="0"/>
              </a:rPr>
              <a:t>como sucede comúnmente…”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928670"/>
            <a:ext cx="6984892" cy="841248"/>
          </a:xfrm>
        </p:spPr>
        <p:txBody>
          <a:bodyPr>
            <a:normAutofit/>
          </a:bodyPr>
          <a:lstStyle/>
          <a:p>
            <a:pPr algn="ctr"/>
            <a:r>
              <a:rPr lang="es-ES" sz="3600" u="sng" dirty="0"/>
              <a:t>MEDIDAS CAUTELARES</a:t>
            </a:r>
            <a:r>
              <a:rPr lang="es-ES" sz="3000" u="sng" dirty="0"/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71736" y="2285992"/>
            <a:ext cx="3714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/>
              <a:t>DELICADO</a:t>
            </a:r>
            <a:r>
              <a:rPr lang="es-ES" sz="2000" dirty="0"/>
              <a:t> </a:t>
            </a:r>
            <a:r>
              <a:rPr lang="es-ES" sz="2000" b="1" dirty="0"/>
              <a:t>EQUILIBRIO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42910" y="3000372"/>
            <a:ext cx="2014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b="1" dirty="0" smtClean="0"/>
              <a:t>DERECHOS</a:t>
            </a:r>
          </a:p>
          <a:p>
            <a:pPr algn="ctr"/>
            <a:r>
              <a:rPr lang="es-ES" b="1" dirty="0" smtClean="0"/>
              <a:t>DE LAS PARTES</a:t>
            </a:r>
            <a:endParaRPr lang="es-ES" b="1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572264" y="2952747"/>
            <a:ext cx="16049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b="1" dirty="0"/>
              <a:t>SEGURIDAD</a:t>
            </a:r>
          </a:p>
          <a:p>
            <a:pPr algn="ctr"/>
            <a:r>
              <a:rPr lang="es-ES" b="1" dirty="0"/>
              <a:t>JURÍDICA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2714612" y="3068641"/>
            <a:ext cx="3643338" cy="485775"/>
          </a:xfrm>
          <a:prstGeom prst="leftRightArrow">
            <a:avLst>
              <a:gd name="adj1" fmla="val 50000"/>
              <a:gd name="adj2" fmla="val 7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 rot="5400000">
            <a:off x="3862381" y="4043369"/>
            <a:ext cx="1333509" cy="48577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14678" y="5143512"/>
            <a:ext cx="27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2000" b="1" dirty="0"/>
              <a:t>FACTOR TIEMPO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/>
              <a:t>PRESUPUESTOS </a:t>
            </a:r>
            <a:r>
              <a:rPr lang="es-ES" sz="3600" dirty="0" smtClean="0"/>
              <a:t>PROCESALES</a:t>
            </a:r>
            <a:br>
              <a:rPr lang="es-ES" sz="3600" dirty="0" smtClean="0"/>
            </a:br>
            <a:r>
              <a:rPr lang="es-ES" sz="3600" dirty="0" smtClean="0"/>
              <a:t>  (art. 212 C.P.C.)</a:t>
            </a:r>
            <a:endParaRPr lang="es-ES" sz="3600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39755" y="2852739"/>
            <a:ext cx="21242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/>
              <a:t>ADMISIBILIDAD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9755" y="4652963"/>
            <a:ext cx="2408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/>
              <a:t>EJECUTABILIDAD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286249" y="2476493"/>
            <a:ext cx="38770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dirty="0"/>
              <a:t> </a:t>
            </a:r>
            <a:r>
              <a:rPr lang="es-ES" b="1" dirty="0"/>
              <a:t>VEROSIMILITUD DEL DERECHO</a:t>
            </a:r>
          </a:p>
          <a:p>
            <a:endParaRPr lang="es-ES" b="1" dirty="0"/>
          </a:p>
          <a:p>
            <a:pPr>
              <a:buFontTx/>
              <a:buChar char="•"/>
            </a:pPr>
            <a:r>
              <a:rPr lang="es-ES" b="1" dirty="0"/>
              <a:t> PELIGRO EN LA DEMORA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357686" y="4572008"/>
            <a:ext cx="2419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/>
              <a:t> CONTRACAUTELA</a:t>
            </a: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3132141" y="277971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3163889" y="457994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857232"/>
            <a:ext cx="3929090" cy="838200"/>
          </a:xfrm>
        </p:spPr>
        <p:txBody>
          <a:bodyPr>
            <a:normAutofit/>
          </a:bodyPr>
          <a:lstStyle/>
          <a:p>
            <a:r>
              <a:rPr lang="es-ES" sz="3600" dirty="0"/>
              <a:t>CARACTERES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2071678"/>
            <a:ext cx="5929354" cy="3709987"/>
          </a:xfrm>
        </p:spPr>
        <p:txBody>
          <a:bodyPr>
            <a:normAutofit/>
          </a:bodyPr>
          <a:lstStyle/>
          <a:p>
            <a:r>
              <a:rPr lang="es-ES" sz="2400" b="1" dirty="0"/>
              <a:t>INSTRUMENTALIDAD</a:t>
            </a:r>
          </a:p>
          <a:p>
            <a:endParaRPr lang="es-ES" sz="2400" b="1" dirty="0"/>
          </a:p>
          <a:p>
            <a:r>
              <a:rPr lang="es-ES" sz="2400" b="1" dirty="0"/>
              <a:t>PROVISIONALIDAD</a:t>
            </a:r>
          </a:p>
          <a:p>
            <a:endParaRPr lang="es-ES" sz="2400" b="1" dirty="0"/>
          </a:p>
          <a:p>
            <a:r>
              <a:rPr lang="es-ES" sz="2400" b="1" dirty="0"/>
              <a:t>FLEXIBILIDAD O MUTABILIDAD</a:t>
            </a:r>
          </a:p>
          <a:p>
            <a:endParaRPr lang="es-ES" sz="2400" b="1" dirty="0"/>
          </a:p>
          <a:p>
            <a:r>
              <a:rPr lang="es-ES" sz="2400" b="1" dirty="0"/>
              <a:t>AUTONOMÍA</a:t>
            </a:r>
          </a:p>
          <a:p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785794"/>
            <a:ext cx="4435483" cy="731839"/>
          </a:xfrm>
        </p:spPr>
        <p:txBody>
          <a:bodyPr>
            <a:normAutofit/>
          </a:bodyPr>
          <a:lstStyle/>
          <a:p>
            <a:r>
              <a:rPr lang="es-ES" sz="3600" dirty="0" err="1"/>
              <a:t>Instrumentalidad</a:t>
            </a:r>
            <a:endParaRPr lang="es-ES" sz="3600" dirty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832226" y="1916113"/>
            <a:ext cx="239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857225" y="1714488"/>
            <a:ext cx="6858047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400" b="1" dirty="0">
                <a:latin typeface="Times New Roman" pitchFamily="18" charset="0"/>
              </a:rPr>
              <a:t>“ La garantía tutelar aparece como puesta al servicio de la ulterior actividad jurisdiccional que deberá restablecer de un modo definitivo la observancia del </a:t>
            </a:r>
            <a:r>
              <a:rPr lang="es-ES" sz="2400" b="1" dirty="0" smtClean="0">
                <a:latin typeface="Times New Roman" pitchFamily="18" charset="0"/>
              </a:rPr>
              <a:t>derecho.”</a:t>
            </a:r>
            <a:endParaRPr lang="es-ES" sz="24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2000" b="1" dirty="0"/>
          </a:p>
          <a:p>
            <a:pPr>
              <a:spcBef>
                <a:spcPct val="50000"/>
              </a:spcBef>
            </a:pPr>
            <a:r>
              <a:rPr lang="es-ES" sz="2000" b="1" i="1" dirty="0">
                <a:latin typeface="Times New Roman" pitchFamily="18" charset="0"/>
              </a:rPr>
              <a:t>		</a:t>
            </a:r>
            <a:r>
              <a:rPr lang="es-ES" sz="2400" b="1" i="1" dirty="0">
                <a:latin typeface="Times New Roman" pitchFamily="18" charset="0"/>
              </a:rPr>
              <a:t>…la misma esta destinada, más que a hacer justicia, a dar tiempo a la justicia de cumplir eficazmente su obra…”</a:t>
            </a:r>
          </a:p>
          <a:p>
            <a:pPr>
              <a:spcBef>
                <a:spcPct val="50000"/>
              </a:spcBef>
            </a:pPr>
            <a:r>
              <a:rPr lang="es-ES" dirty="0"/>
              <a:t>				</a:t>
            </a:r>
            <a:r>
              <a:rPr lang="es-ES" b="1" dirty="0" smtClean="0"/>
              <a:t> </a:t>
            </a:r>
            <a:r>
              <a:rPr lang="es-ES" b="1" dirty="0"/>
              <a:t>- </a:t>
            </a:r>
            <a:r>
              <a:rPr lang="es-ES" b="1" dirty="0">
                <a:latin typeface="Times New Roman" pitchFamily="18" charset="0"/>
              </a:rPr>
              <a:t>CALAMANDREI -</a:t>
            </a:r>
          </a:p>
          <a:p>
            <a:pPr>
              <a:spcBef>
                <a:spcPct val="50000"/>
              </a:spcBef>
            </a:pPr>
            <a:endParaRPr lang="es-ES" dirty="0"/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928670"/>
            <a:ext cx="3500462" cy="838200"/>
          </a:xfrm>
        </p:spPr>
        <p:txBody>
          <a:bodyPr>
            <a:normAutofit/>
          </a:bodyPr>
          <a:lstStyle/>
          <a:p>
            <a:r>
              <a:rPr lang="es-ES" sz="3600" dirty="0"/>
              <a:t>Provisionalidad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" y="2000240"/>
            <a:ext cx="8676453" cy="397827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s-ES" sz="2000" b="1" dirty="0"/>
              <a:t>Art 112, </a:t>
            </a:r>
            <a:r>
              <a:rPr lang="es-ES" sz="2000" b="1" dirty="0" err="1"/>
              <a:t>inc</a:t>
            </a:r>
            <a:r>
              <a:rPr lang="es-ES" sz="2000" b="1" dirty="0"/>
              <a:t> 6 </a:t>
            </a:r>
            <a:r>
              <a:rPr lang="es-ES" sz="2000" b="1" dirty="0" err="1"/>
              <a:t>CPCMza</a:t>
            </a:r>
            <a:r>
              <a:rPr lang="es-ES" sz="2000" b="1" dirty="0"/>
              <a:t>:</a:t>
            </a:r>
            <a:r>
              <a:rPr lang="es-ES" sz="2000" dirty="0"/>
              <a:t> </a:t>
            </a:r>
            <a:r>
              <a:rPr lang="es-ES" sz="2000" i="1" dirty="0"/>
              <a:t>“…son siempre </a:t>
            </a:r>
            <a:r>
              <a:rPr lang="es-ES" sz="2000" b="1" i="1" dirty="0"/>
              <a:t>provisorias</a:t>
            </a:r>
            <a:r>
              <a:rPr lang="es-ES" sz="2000" i="1" dirty="0"/>
              <a:t>, subsisten mientras duren las circunstancias que las determinaren…”</a:t>
            </a:r>
          </a:p>
          <a:p>
            <a:pPr algn="just">
              <a:lnSpc>
                <a:spcPct val="130000"/>
              </a:lnSpc>
            </a:pPr>
            <a:endParaRPr lang="es-ES" sz="2000" i="1" dirty="0"/>
          </a:p>
          <a:p>
            <a:pPr algn="just">
              <a:lnSpc>
                <a:spcPct val="130000"/>
              </a:lnSpc>
            </a:pPr>
            <a:r>
              <a:rPr lang="es-ES" sz="2000" b="1" dirty="0"/>
              <a:t>Art 112, </a:t>
            </a:r>
            <a:r>
              <a:rPr lang="es-ES" sz="2000" b="1" dirty="0" err="1"/>
              <a:t>inc</a:t>
            </a:r>
            <a:r>
              <a:rPr lang="es-ES" sz="2000" b="1" dirty="0"/>
              <a:t> 7 </a:t>
            </a:r>
            <a:r>
              <a:rPr lang="es-ES" sz="2000" b="1" dirty="0" err="1"/>
              <a:t>CPCMza</a:t>
            </a:r>
            <a:r>
              <a:rPr lang="es-ES" sz="2000" b="1" dirty="0"/>
              <a:t>:</a:t>
            </a:r>
            <a:r>
              <a:rPr lang="es-ES" sz="2000" dirty="0"/>
              <a:t> </a:t>
            </a:r>
            <a:r>
              <a:rPr lang="es-ES" sz="2000" i="1" dirty="0"/>
              <a:t>“…el auto que acoge o rechaza el pedido, será </a:t>
            </a:r>
            <a:r>
              <a:rPr lang="es-ES" sz="2000" b="1" i="1" dirty="0"/>
              <a:t>apelable</a:t>
            </a:r>
            <a:r>
              <a:rPr lang="es-ES" sz="2000" i="1" dirty="0"/>
              <a:t>, en el primer caso sin efecto suspensivo. Podrá reiterarse la solicitud rechazada, cuando se hubiere </a:t>
            </a:r>
            <a:r>
              <a:rPr lang="es-ES" sz="2000" b="1" i="1" dirty="0"/>
              <a:t>modificado </a:t>
            </a:r>
            <a:r>
              <a:rPr lang="es-ES" sz="2000" i="1" dirty="0"/>
              <a:t>la situación de hecho o de derecho, sujetándose al mismo trámite…”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/>
              <a:t>Flexibilidad - Mutabilidad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23855" y="1484315"/>
            <a:ext cx="3311525" cy="16573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s-ES" sz="1900"/>
          </a:p>
          <a:p>
            <a:pPr>
              <a:buFont typeface="Wingdings" pitchFamily="2" charset="2"/>
              <a:buNone/>
            </a:pPr>
            <a:r>
              <a:rPr lang="es-ES" sz="2600"/>
              <a:t>									</a:t>
            </a:r>
            <a:endParaRPr lang="es-ES" sz="4700" b="1"/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2714612" y="1809739"/>
            <a:ext cx="1428760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714876" y="1428736"/>
            <a:ext cx="17285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s-ES" b="1" dirty="0" smtClean="0"/>
              <a:t> Ampliación</a:t>
            </a:r>
            <a:endParaRPr lang="es-ES" b="1" dirty="0"/>
          </a:p>
          <a:p>
            <a:pPr>
              <a:buFontTx/>
              <a:buChar char="•"/>
            </a:pPr>
            <a:r>
              <a:rPr lang="es-ES" b="1" dirty="0"/>
              <a:t> Mejora</a:t>
            </a:r>
          </a:p>
          <a:p>
            <a:pPr>
              <a:buFontTx/>
              <a:buChar char="•"/>
            </a:pPr>
            <a:r>
              <a:rPr lang="es-ES" b="1" dirty="0"/>
              <a:t> Sustitución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611193" y="3736976"/>
            <a:ext cx="1649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/>
              <a:t>  AFECTADO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857225" y="5334013"/>
            <a:ext cx="982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/>
              <a:t>  JUEZ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2643174" y="5334014"/>
            <a:ext cx="1500198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2700338" y="3716341"/>
            <a:ext cx="151447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429125" y="3333749"/>
            <a:ext cx="427873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 smtClean="0"/>
              <a:t> Sustitución </a:t>
            </a:r>
            <a:r>
              <a:rPr lang="es-ES" b="1" dirty="0"/>
              <a:t>por otra menos gravosa</a:t>
            </a:r>
          </a:p>
          <a:p>
            <a:pPr>
              <a:buFontTx/>
              <a:buChar char="•"/>
            </a:pPr>
            <a:r>
              <a:rPr lang="es-ES" b="1" dirty="0"/>
              <a:t> Reemplazo de bienes</a:t>
            </a:r>
          </a:p>
          <a:p>
            <a:pPr>
              <a:buFontTx/>
              <a:buChar char="•"/>
            </a:pPr>
            <a:r>
              <a:rPr lang="es-ES" b="1" dirty="0"/>
              <a:t> Reducción del monto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4643438" y="4953011"/>
            <a:ext cx="31724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/>
              <a:t> Disponer una distinta</a:t>
            </a:r>
          </a:p>
          <a:p>
            <a:pPr>
              <a:buFontTx/>
              <a:buChar char="•"/>
            </a:pPr>
            <a:r>
              <a:rPr lang="es-ES" b="1" dirty="0"/>
              <a:t> Limitarla</a:t>
            </a:r>
          </a:p>
          <a:p>
            <a:pPr>
              <a:buFontTx/>
              <a:buChar char="•"/>
            </a:pPr>
            <a:r>
              <a:rPr lang="es-ES" b="1" dirty="0"/>
              <a:t> Innominada </a:t>
            </a:r>
            <a:r>
              <a:rPr lang="es-ES" sz="1400" b="1" dirty="0" smtClean="0"/>
              <a:t>(Art </a:t>
            </a:r>
            <a:r>
              <a:rPr lang="es-ES" sz="1400" b="1" dirty="0"/>
              <a:t>115 </a:t>
            </a:r>
            <a:r>
              <a:rPr lang="es-ES" sz="1400" b="1" dirty="0" err="1"/>
              <a:t>CPCMza</a:t>
            </a:r>
            <a:r>
              <a:rPr lang="es-ES" sz="1400" b="1" dirty="0"/>
              <a:t>)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571473" y="1809738"/>
            <a:ext cx="1906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b="1" dirty="0"/>
              <a:t>  REQUIRENTE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836712"/>
            <a:ext cx="2481250" cy="838200"/>
          </a:xfrm>
        </p:spPr>
        <p:txBody>
          <a:bodyPr>
            <a:normAutofit/>
          </a:bodyPr>
          <a:lstStyle/>
          <a:p>
            <a:r>
              <a:rPr lang="es-ES" sz="3600" dirty="0"/>
              <a:t>Autonomía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457200" y="6126166"/>
            <a:ext cx="8229600" cy="6984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es-ES" sz="80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51520" y="1844824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2000" b="1" dirty="0" smtClean="0"/>
              <a:t> </a:t>
            </a:r>
            <a:r>
              <a:rPr lang="es-ES" sz="2400" b="1" dirty="0" smtClean="0"/>
              <a:t>Estructura </a:t>
            </a:r>
            <a:r>
              <a:rPr lang="es-ES" sz="2400" b="1" dirty="0"/>
              <a:t>y condiciones de admisibilidad propias y </a:t>
            </a:r>
            <a:r>
              <a:rPr lang="es-ES" sz="2400" b="1" dirty="0" smtClean="0"/>
              <a:t>       </a:t>
            </a:r>
            <a:r>
              <a:rPr lang="es-ES" sz="2400" b="1" dirty="0"/>
              <a:t>características de este tipo de medidas.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s-ES" sz="2400" b="1" dirty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2400" b="1" dirty="0" smtClean="0"/>
              <a:t> Pretensión provisoria y distinta a </a:t>
            </a:r>
            <a:r>
              <a:rPr lang="es-ES" sz="2400" b="1" dirty="0"/>
              <a:t>la del proceso </a:t>
            </a:r>
            <a:r>
              <a:rPr lang="es-ES" sz="2400" b="1" dirty="0" smtClean="0"/>
              <a:t>principal.   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          </a:t>
            </a:r>
            <a:endParaRPr lang="es-ES" sz="2400" b="1" dirty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2400" b="1" dirty="0" smtClean="0"/>
              <a:t> Grado </a:t>
            </a:r>
            <a:r>
              <a:rPr lang="es-ES" sz="2400" b="1" dirty="0"/>
              <a:t>de </a:t>
            </a:r>
            <a:r>
              <a:rPr lang="es-ES" sz="2400" b="1" dirty="0" smtClean="0"/>
              <a:t>conocimiento para </a:t>
            </a:r>
            <a:r>
              <a:rPr lang="es-ES" sz="2400" b="1" dirty="0"/>
              <a:t>su adopción (superficialidad).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815</Words>
  <Application>Microsoft Office PowerPoint</Application>
  <PresentationFormat>Presentación en pantalla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Universidad Nacional de Cuyo Facultad de Derecho Cátedra Derecho Privado VII Derecho Sucesorio</vt:lpstr>
      <vt:lpstr>Concepto Medidas Precautorias</vt:lpstr>
      <vt:lpstr>MEDIDAS CAUTELARES </vt:lpstr>
      <vt:lpstr>PRESUPUESTOS PROCESALES   (art. 212 C.P.C.)</vt:lpstr>
      <vt:lpstr>CARACTERES </vt:lpstr>
      <vt:lpstr>Instrumentalidad</vt:lpstr>
      <vt:lpstr>Provisionalidad</vt:lpstr>
      <vt:lpstr>Flexibilidad - Mutabilidad</vt:lpstr>
      <vt:lpstr>Autonomía</vt:lpstr>
      <vt:lpstr>Otros Caracteres</vt:lpstr>
      <vt:lpstr>CLASIFICACIÓN</vt:lpstr>
      <vt:lpstr>Clasificación de las Medidas Cautelares según su finalidad en la sucesión </vt:lpstr>
      <vt:lpstr>Las Medidas Cautelares  en el Proceso Sucesorio. </vt:lpstr>
      <vt:lpstr>PERFIL EN EL PROCESO SUCESORIO</vt:lpstr>
      <vt:lpstr>Medidas Precautorias del Proceso Sucesorio contempladas en el C.P.C.</vt:lpstr>
      <vt:lpstr>Presentación de PowerPoint</vt:lpstr>
      <vt:lpstr>Presentación de PowerPoint</vt:lpstr>
    </vt:vector>
  </TitlesOfParts>
  <Company>Estudio Corvalan Nanclares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Cuyo. Cátedra Derecho Privado VII. Derecho Sucesorio.</dc:title>
  <dc:creator>Leopoldo Eduardo André</dc:creator>
  <cp:lastModifiedBy>Polo</cp:lastModifiedBy>
  <cp:revision>18</cp:revision>
  <dcterms:created xsi:type="dcterms:W3CDTF">2007-05-24T23:15:27Z</dcterms:created>
  <dcterms:modified xsi:type="dcterms:W3CDTF">2015-08-31T15:56:52Z</dcterms:modified>
</cp:coreProperties>
</file>