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84"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AD5E9F2D-5678-4211-88A5-763E9776E8CE}" type="datetimeFigureOut">
              <a:rPr lang="es-AR" smtClean="0"/>
              <a:t>03/10/2017</a:t>
            </a:fld>
            <a:endParaRPr lang="es-AR"/>
          </a:p>
        </p:txBody>
      </p:sp>
      <p:sp>
        <p:nvSpPr>
          <p:cNvPr id="5" name="Footer Placeholder 4"/>
          <p:cNvSpPr>
            <a:spLocks noGrp="1"/>
          </p:cNvSpPr>
          <p:nvPr>
            <p:ph type="ftr" sz="quarter" idx="11"/>
          </p:nvPr>
        </p:nvSpPr>
        <p:spPr>
          <a:xfrm>
            <a:off x="1174044" y="5357592"/>
            <a:ext cx="5034845" cy="365125"/>
          </a:xfrm>
        </p:spPr>
        <p:txBody>
          <a:bodyPr/>
          <a:lstStyle/>
          <a:p>
            <a:endParaRPr lang="es-AR"/>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5F1C5E7A-48F9-48A7-BAA0-ECC6F78A01AF}" type="slidenum">
              <a:rPr lang="es-AR" smtClean="0"/>
              <a:t>‹#›</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5E9F2D-5678-4211-88A5-763E9776E8CE}" type="datetimeFigureOut">
              <a:rPr lang="es-AR" smtClean="0"/>
              <a:t>03/10/2017</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5F1C5E7A-48F9-48A7-BAA0-ECC6F78A01AF}" type="slidenum">
              <a:rPr lang="es-AR" smtClean="0"/>
              <a:t>‹#›</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5E9F2D-5678-4211-88A5-763E9776E8CE}" type="datetimeFigureOut">
              <a:rPr lang="es-AR" smtClean="0"/>
              <a:t>03/10/2017</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5F1C5E7A-48F9-48A7-BAA0-ECC6F78A01AF}" type="slidenum">
              <a:rPr lang="es-AR" smtClean="0"/>
              <a:t>‹#›</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5E9F2D-5678-4211-88A5-763E9776E8CE}" type="datetimeFigureOut">
              <a:rPr lang="es-AR" smtClean="0"/>
              <a:t>03/10/2017</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5F1C5E7A-48F9-48A7-BAA0-ECC6F78A01AF}" type="slidenum">
              <a:rPr lang="es-AR" smtClean="0"/>
              <a:t>‹#›</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5E9F2D-5678-4211-88A5-763E9776E8CE}" type="datetimeFigureOut">
              <a:rPr lang="es-AR" smtClean="0"/>
              <a:t>03/10/2017</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5F1C5E7A-48F9-48A7-BAA0-ECC6F78A01AF}" type="slidenum">
              <a:rPr lang="es-AR" smtClean="0"/>
              <a:t>‹#›</a:t>
            </a:fld>
            <a:endParaRPr lang="es-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D5E9F2D-5678-4211-88A5-763E9776E8CE}" type="datetimeFigureOut">
              <a:rPr lang="es-AR" smtClean="0"/>
              <a:t>03/10/2017</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5F1C5E7A-48F9-48A7-BAA0-ECC6F78A01AF}" type="slidenum">
              <a:rPr lang="es-AR" smtClean="0"/>
              <a:t>‹#›</a:t>
            </a:fld>
            <a:endParaRPr lang="es-AR"/>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D5E9F2D-5678-4211-88A5-763E9776E8CE}" type="datetimeFigureOut">
              <a:rPr lang="es-AR" smtClean="0"/>
              <a:t>03/10/2017</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5F1C5E7A-48F9-48A7-BAA0-ECC6F78A01AF}" type="slidenum">
              <a:rPr lang="es-AR" smtClean="0"/>
              <a:t>‹#›</a:t>
            </a:fld>
            <a:endParaRPr lang="es-AR"/>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5E9F2D-5678-4211-88A5-763E9776E8CE}" type="datetimeFigureOut">
              <a:rPr lang="es-AR" smtClean="0"/>
              <a:t>03/10/2017</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5F1C5E7A-48F9-48A7-BAA0-ECC6F78A01AF}" type="slidenum">
              <a:rPr lang="es-AR" smtClean="0"/>
              <a:t>‹#›</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5E9F2D-5678-4211-88A5-763E9776E8CE}" type="datetimeFigureOut">
              <a:rPr lang="es-AR" smtClean="0"/>
              <a:t>03/10/2017</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5F1C5E7A-48F9-48A7-BAA0-ECC6F78A01AF}" type="slidenum">
              <a:rPr lang="es-AR" smtClean="0"/>
              <a:t>‹#›</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AD5E9F2D-5678-4211-88A5-763E9776E8CE}" type="datetimeFigureOut">
              <a:rPr lang="es-AR" smtClean="0"/>
              <a:t>03/10/2017</a:t>
            </a:fld>
            <a:endParaRPr lang="es-AR"/>
          </a:p>
        </p:txBody>
      </p:sp>
      <p:sp>
        <p:nvSpPr>
          <p:cNvPr id="6" name="Footer Placeholder 5"/>
          <p:cNvSpPr>
            <a:spLocks noGrp="1"/>
          </p:cNvSpPr>
          <p:nvPr>
            <p:ph type="ftr" sz="quarter" idx="11"/>
          </p:nvPr>
        </p:nvSpPr>
        <p:spPr>
          <a:xfrm rot="-60000">
            <a:off x="914554" y="5829261"/>
            <a:ext cx="3522607" cy="365125"/>
          </a:xfrm>
        </p:spPr>
        <p:txBody>
          <a:bodyPr/>
          <a:lstStyle/>
          <a:p>
            <a:endParaRPr lang="es-AR"/>
          </a:p>
        </p:txBody>
      </p:sp>
      <p:sp>
        <p:nvSpPr>
          <p:cNvPr id="7" name="Slide Number Placeholder 6"/>
          <p:cNvSpPr>
            <a:spLocks noGrp="1"/>
          </p:cNvSpPr>
          <p:nvPr>
            <p:ph type="sldNum" sz="quarter" idx="12"/>
          </p:nvPr>
        </p:nvSpPr>
        <p:spPr>
          <a:xfrm rot="60000">
            <a:off x="7557313" y="5896961"/>
            <a:ext cx="554023" cy="365125"/>
          </a:xfrm>
        </p:spPr>
        <p:txBody>
          <a:bodyPr/>
          <a:lstStyle/>
          <a:p>
            <a:fld id="{5F1C5E7A-48F9-48A7-BAA0-ECC6F78A01AF}" type="slidenum">
              <a:rPr lang="es-AR" smtClean="0"/>
              <a:t>‹#›</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AD5E9F2D-5678-4211-88A5-763E9776E8CE}" type="datetimeFigureOut">
              <a:rPr lang="es-AR" smtClean="0"/>
              <a:t>03/10/2017</a:t>
            </a:fld>
            <a:endParaRPr lang="es-AR"/>
          </a:p>
        </p:txBody>
      </p:sp>
      <p:sp>
        <p:nvSpPr>
          <p:cNvPr id="6" name="Footer Placeholder 5"/>
          <p:cNvSpPr>
            <a:spLocks noGrp="1"/>
          </p:cNvSpPr>
          <p:nvPr>
            <p:ph type="ftr" sz="quarter" idx="11"/>
          </p:nvPr>
        </p:nvSpPr>
        <p:spPr>
          <a:xfrm rot="-60000">
            <a:off x="914569" y="5831037"/>
            <a:ext cx="3319043" cy="365125"/>
          </a:xfrm>
        </p:spPr>
        <p:txBody>
          <a:bodyPr/>
          <a:lstStyle/>
          <a:p>
            <a:endParaRPr lang="es-AR"/>
          </a:p>
        </p:txBody>
      </p:sp>
      <p:sp>
        <p:nvSpPr>
          <p:cNvPr id="7" name="Slide Number Placeholder 6"/>
          <p:cNvSpPr>
            <a:spLocks noGrp="1"/>
          </p:cNvSpPr>
          <p:nvPr>
            <p:ph type="sldNum" sz="quarter" idx="12"/>
          </p:nvPr>
        </p:nvSpPr>
        <p:spPr>
          <a:xfrm rot="60000">
            <a:off x="7562089" y="5900026"/>
            <a:ext cx="554023" cy="365125"/>
          </a:xfrm>
        </p:spPr>
        <p:txBody>
          <a:bodyPr/>
          <a:lstStyle/>
          <a:p>
            <a:fld id="{5F1C5E7A-48F9-48A7-BAA0-ECC6F78A01AF}" type="slidenum">
              <a:rPr lang="es-AR" smtClean="0"/>
              <a:t>‹#›</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AD5E9F2D-5678-4211-88A5-763E9776E8CE}" type="datetimeFigureOut">
              <a:rPr lang="es-AR" smtClean="0"/>
              <a:t>03/10/2017</a:t>
            </a:fld>
            <a:endParaRPr lang="es-AR"/>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s-AR"/>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5F1C5E7A-48F9-48A7-BAA0-ECC6F78A01AF}" type="slidenum">
              <a:rPr lang="es-AR" smtClean="0"/>
              <a:t>‹#›</a:t>
            </a:fld>
            <a:endParaRPr lang="es-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s-AR" dirty="0" smtClean="0"/>
              <a:t>PARTICIÓN JUDICIAL</a:t>
            </a:r>
            <a:endParaRPr lang="es-AR" dirty="0"/>
          </a:p>
        </p:txBody>
      </p:sp>
      <p:sp>
        <p:nvSpPr>
          <p:cNvPr id="3" name="Subtitle 2"/>
          <p:cNvSpPr>
            <a:spLocks noGrp="1"/>
          </p:cNvSpPr>
          <p:nvPr>
            <p:ph type="subTitle" idx="1"/>
          </p:nvPr>
        </p:nvSpPr>
        <p:spPr/>
        <p:txBody>
          <a:bodyPr/>
          <a:lstStyle/>
          <a:p>
            <a:endParaRPr lang="es-AR" dirty="0" smtClean="0"/>
          </a:p>
          <a:p>
            <a:endParaRPr lang="es-AR" dirty="0"/>
          </a:p>
          <a:p>
            <a:pPr algn="r"/>
            <a:r>
              <a:rPr lang="es-AR" dirty="0" smtClean="0"/>
              <a:t>Prof. </a:t>
            </a:r>
            <a:r>
              <a:rPr lang="es-AR" dirty="0" err="1" smtClean="0"/>
              <a:t>Cdora</a:t>
            </a:r>
            <a:r>
              <a:rPr lang="es-AR" dirty="0" smtClean="0"/>
              <a:t>. Carla </a:t>
            </a:r>
            <a:r>
              <a:rPr lang="es-AR" dirty="0" err="1" smtClean="0"/>
              <a:t>Bellotti</a:t>
            </a:r>
            <a:endParaRPr lang="es-AR" dirty="0" smtClean="0"/>
          </a:p>
        </p:txBody>
      </p:sp>
    </p:spTree>
    <p:extLst>
      <p:ext uri="{BB962C8B-B14F-4D97-AF65-F5344CB8AC3E}">
        <p14:creationId xmlns:p14="http://schemas.microsoft.com/office/powerpoint/2010/main" val="13871387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AR" dirty="0" smtClean="0"/>
              <a:t>Contenido de la cuenta </a:t>
            </a:r>
            <a:r>
              <a:rPr lang="es-AR" dirty="0" err="1" smtClean="0"/>
              <a:t>particionaria</a:t>
            </a:r>
            <a:r>
              <a:rPr lang="es-AR" dirty="0" smtClean="0"/>
              <a:t>-Esquema</a:t>
            </a:r>
            <a:endParaRPr lang="es-AR" dirty="0"/>
          </a:p>
        </p:txBody>
      </p:sp>
      <p:sp>
        <p:nvSpPr>
          <p:cNvPr id="3" name="Content Placeholder 2"/>
          <p:cNvSpPr>
            <a:spLocks noGrp="1"/>
          </p:cNvSpPr>
          <p:nvPr>
            <p:ph idx="1"/>
          </p:nvPr>
        </p:nvSpPr>
        <p:spPr/>
        <p:txBody>
          <a:bodyPr>
            <a:normAutofit fontScale="92500" lnSpcReduction="10000"/>
          </a:bodyPr>
          <a:lstStyle/>
          <a:p>
            <a:r>
              <a:rPr lang="es-AR" dirty="0" smtClean="0"/>
              <a:t>I- Cuerpo General de Bienes</a:t>
            </a:r>
          </a:p>
          <a:p>
            <a:r>
              <a:rPr lang="es-AR" dirty="0" smtClean="0"/>
              <a:t>II-Clasificación Legal de los Bienes</a:t>
            </a:r>
          </a:p>
          <a:p>
            <a:r>
              <a:rPr lang="es-AR" dirty="0" smtClean="0"/>
              <a:t>III-Clasificación del Pasivo</a:t>
            </a:r>
          </a:p>
          <a:p>
            <a:r>
              <a:rPr lang="es-AR" dirty="0" smtClean="0"/>
              <a:t>IV-Prorrateo de Cargas </a:t>
            </a:r>
            <a:r>
              <a:rPr lang="es-AR" dirty="0" err="1" smtClean="0"/>
              <a:t>Comúnes</a:t>
            </a:r>
            <a:endParaRPr lang="es-AR" dirty="0" smtClean="0"/>
          </a:p>
          <a:p>
            <a:r>
              <a:rPr lang="es-AR" dirty="0" smtClean="0"/>
              <a:t>V- Liquidación y división de la sociedad conyugal</a:t>
            </a:r>
          </a:p>
          <a:p>
            <a:r>
              <a:rPr lang="es-AR" dirty="0" smtClean="0"/>
              <a:t>VI- Liquidación de Bienes Propios</a:t>
            </a:r>
          </a:p>
          <a:p>
            <a:r>
              <a:rPr lang="es-AR" dirty="0" smtClean="0"/>
              <a:t>VII-Determinación de la masa partible</a:t>
            </a:r>
          </a:p>
          <a:p>
            <a:r>
              <a:rPr lang="es-AR" dirty="0" smtClean="0"/>
              <a:t>VIII-División de la Herencia</a:t>
            </a:r>
          </a:p>
          <a:p>
            <a:r>
              <a:rPr lang="es-AR" dirty="0" smtClean="0"/>
              <a:t>X-Adjudicación</a:t>
            </a:r>
          </a:p>
        </p:txBody>
      </p:sp>
    </p:spTree>
    <p:extLst>
      <p:ext uri="{BB962C8B-B14F-4D97-AF65-F5344CB8AC3E}">
        <p14:creationId xmlns:p14="http://schemas.microsoft.com/office/powerpoint/2010/main" val="41906300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AR" dirty="0" smtClean="0"/>
              <a:t>III-Clasificación del Pasivo</a:t>
            </a:r>
            <a:endParaRPr lang="es-AR" dirty="0"/>
          </a:p>
        </p:txBody>
      </p:sp>
      <p:sp>
        <p:nvSpPr>
          <p:cNvPr id="3" name="Content Placeholder 2"/>
          <p:cNvSpPr>
            <a:spLocks noGrp="1"/>
          </p:cNvSpPr>
          <p:nvPr>
            <p:ph idx="1"/>
          </p:nvPr>
        </p:nvSpPr>
        <p:spPr/>
        <p:txBody>
          <a:bodyPr>
            <a:normAutofit fontScale="70000" lnSpcReduction="20000"/>
          </a:bodyPr>
          <a:lstStyle/>
          <a:p>
            <a:pPr marL="457200" indent="-457200">
              <a:buFont typeface="+mj-lt"/>
              <a:buAutoNum type="arabicPeriod"/>
            </a:pPr>
            <a:r>
              <a:rPr lang="es-AR" dirty="0" smtClean="0"/>
              <a:t>Deudas del Causante</a:t>
            </a:r>
          </a:p>
          <a:p>
            <a:pPr marL="457200" indent="-457200">
              <a:buFont typeface="+mj-lt"/>
              <a:buAutoNum type="arabicPeriod"/>
            </a:pPr>
            <a:r>
              <a:rPr lang="es-AR" dirty="0" smtClean="0"/>
              <a:t>Deudas de la sociedad conyugal</a:t>
            </a:r>
          </a:p>
          <a:p>
            <a:pPr marL="457200" indent="-457200">
              <a:buFont typeface="+mj-lt"/>
              <a:buAutoNum type="arabicPeriod"/>
            </a:pPr>
            <a:r>
              <a:rPr lang="es-AR" dirty="0" smtClean="0"/>
              <a:t>Cargas de la masa</a:t>
            </a:r>
          </a:p>
          <a:p>
            <a:pPr marL="822960" lvl="1" indent="-457200">
              <a:buFont typeface="+mj-lt"/>
              <a:buAutoNum type="arabicPeriod"/>
            </a:pPr>
            <a:r>
              <a:rPr lang="es-AR" dirty="0" smtClean="0"/>
              <a:t>Gastos para la conservación, liquidación y división de los bienes y derechos hereditarios que beneficien al conjunto de herederos.</a:t>
            </a:r>
          </a:p>
          <a:p>
            <a:pPr marL="822960" lvl="1" indent="-457200">
              <a:buFont typeface="+mj-lt"/>
              <a:buAutoNum type="arabicPeriod"/>
            </a:pPr>
            <a:r>
              <a:rPr lang="es-AR" dirty="0" smtClean="0"/>
              <a:t>Gastos funerarios y de sepelio</a:t>
            </a:r>
          </a:p>
          <a:p>
            <a:pPr marL="822960" lvl="1" indent="-457200">
              <a:buFont typeface="+mj-lt"/>
              <a:buAutoNum type="arabicPeriod"/>
            </a:pPr>
            <a:r>
              <a:rPr lang="es-AR" dirty="0" smtClean="0"/>
              <a:t>Gastos Causídicos</a:t>
            </a:r>
          </a:p>
          <a:p>
            <a:pPr marL="822960" lvl="1" indent="-457200">
              <a:buFont typeface="+mj-lt"/>
              <a:buAutoNum type="arabicPeriod"/>
            </a:pPr>
            <a:r>
              <a:rPr lang="es-AR" dirty="0" smtClean="0"/>
              <a:t>Publicación de edictos</a:t>
            </a:r>
          </a:p>
          <a:p>
            <a:pPr marL="822960" lvl="1" indent="-457200">
              <a:buFont typeface="+mj-lt"/>
              <a:buAutoNum type="arabicPeriod"/>
            </a:pPr>
            <a:r>
              <a:rPr lang="es-AR" dirty="0" smtClean="0"/>
              <a:t>Tasa de Justicia</a:t>
            </a:r>
          </a:p>
          <a:p>
            <a:pPr marL="822960" lvl="1" indent="-457200">
              <a:buFont typeface="+mj-lt"/>
              <a:buAutoNum type="arabicPeriod"/>
            </a:pPr>
            <a:r>
              <a:rPr lang="es-AR" dirty="0" smtClean="0"/>
              <a:t>Honorarios Profesionales</a:t>
            </a:r>
          </a:p>
          <a:p>
            <a:pPr marL="822960" lvl="1" indent="-457200">
              <a:buFont typeface="+mj-lt"/>
              <a:buAutoNum type="arabicPeriod"/>
            </a:pPr>
            <a:r>
              <a:rPr lang="es-AR" dirty="0" smtClean="0"/>
              <a:t>Honorarios administrador</a:t>
            </a:r>
          </a:p>
          <a:p>
            <a:pPr marL="822960" lvl="1" indent="-457200">
              <a:buFont typeface="+mj-lt"/>
              <a:buAutoNum type="arabicPeriod"/>
            </a:pPr>
            <a:r>
              <a:rPr lang="es-AR" dirty="0" smtClean="0"/>
              <a:t>Aportes a la caja forense</a:t>
            </a:r>
          </a:p>
          <a:p>
            <a:pPr marL="822960" lvl="1" indent="-457200">
              <a:buFont typeface="+mj-lt"/>
              <a:buAutoNum type="arabicPeriod"/>
            </a:pPr>
            <a:r>
              <a:rPr lang="es-AR" dirty="0" smtClean="0"/>
              <a:t>Derecho Fijo</a:t>
            </a:r>
            <a:endParaRPr lang="es-AR" dirty="0"/>
          </a:p>
        </p:txBody>
      </p:sp>
    </p:spTree>
    <p:extLst>
      <p:ext uri="{BB962C8B-B14F-4D97-AF65-F5344CB8AC3E}">
        <p14:creationId xmlns:p14="http://schemas.microsoft.com/office/powerpoint/2010/main" val="38590067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AR" dirty="0" smtClean="0"/>
              <a:t>III-Clasificación del Pasivo </a:t>
            </a:r>
            <a:endParaRPr lang="es-AR" dirty="0"/>
          </a:p>
        </p:txBody>
      </p:sp>
      <p:sp>
        <p:nvSpPr>
          <p:cNvPr id="3" name="Content Placeholder 2"/>
          <p:cNvSpPr>
            <a:spLocks noGrp="1"/>
          </p:cNvSpPr>
          <p:nvPr>
            <p:ph idx="1"/>
          </p:nvPr>
        </p:nvSpPr>
        <p:spPr/>
        <p:txBody>
          <a:bodyPr/>
          <a:lstStyle/>
          <a:p>
            <a:r>
              <a:rPr lang="es-AR" dirty="0" smtClean="0"/>
              <a:t>Art 2316 C,C y C</a:t>
            </a:r>
          </a:p>
          <a:p>
            <a:r>
              <a:rPr lang="es-AR" dirty="0" smtClean="0"/>
              <a:t>Art 501 C,C y C</a:t>
            </a:r>
          </a:p>
          <a:p>
            <a:r>
              <a:rPr lang="es-AR" dirty="0" smtClean="0"/>
              <a:t>Arte 2359 C,C y C</a:t>
            </a:r>
          </a:p>
          <a:p>
            <a:r>
              <a:rPr lang="es-AR" dirty="0" smtClean="0"/>
              <a:t>Art 2378 C,C </a:t>
            </a:r>
            <a:r>
              <a:rPr lang="es-AR" dirty="0" err="1" smtClean="0"/>
              <a:t>yC</a:t>
            </a:r>
            <a:endParaRPr lang="es-AR" dirty="0" smtClean="0"/>
          </a:p>
        </p:txBody>
      </p:sp>
    </p:spTree>
    <p:extLst>
      <p:ext uri="{BB962C8B-B14F-4D97-AF65-F5344CB8AC3E}">
        <p14:creationId xmlns:p14="http://schemas.microsoft.com/office/powerpoint/2010/main" val="17448321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AR" dirty="0" smtClean="0"/>
              <a:t>IV-Prorrateo de Cargas Comunes</a:t>
            </a:r>
            <a:endParaRPr lang="es-AR" dirty="0"/>
          </a:p>
        </p:txBody>
      </p:sp>
      <p:sp>
        <p:nvSpPr>
          <p:cNvPr id="3" name="Content Placeholder 2"/>
          <p:cNvSpPr>
            <a:spLocks noGrp="1"/>
          </p:cNvSpPr>
          <p:nvPr>
            <p:ph idx="1"/>
          </p:nvPr>
        </p:nvSpPr>
        <p:spPr/>
        <p:txBody>
          <a:bodyPr>
            <a:normAutofit fontScale="92500"/>
          </a:bodyPr>
          <a:lstStyle/>
          <a:p>
            <a:r>
              <a:rPr lang="es-AR" dirty="0" smtClean="0"/>
              <a:t>Las cargas deben prorratearse sobre el total del Activo porque</a:t>
            </a:r>
          </a:p>
          <a:p>
            <a:pPr lvl="1"/>
            <a:r>
              <a:rPr lang="es-AR" dirty="0" smtClean="0"/>
              <a:t>Son obligaciones que tienen como garantía los bienes (Art. 2316 CCC)</a:t>
            </a:r>
          </a:p>
          <a:p>
            <a:pPr lvl="1"/>
            <a:r>
              <a:rPr lang="es-AR" dirty="0" smtClean="0"/>
              <a:t>Los gastos de inventario y división de los bienes están a cargo del cónyuge supérstite y de los herederos, a prorrata en su participación en los bienes (art 501 CCC)</a:t>
            </a:r>
          </a:p>
          <a:p>
            <a:pPr lvl="1"/>
            <a:r>
              <a:rPr lang="es-AR" dirty="0" smtClean="0"/>
              <a:t>En caso de insolvencia tienen preferencia para ser cobradas sobre las deudas (art. 2358 CCC)</a:t>
            </a:r>
            <a:endParaRPr lang="es-AR" dirty="0"/>
          </a:p>
        </p:txBody>
      </p:sp>
    </p:spTree>
    <p:extLst>
      <p:ext uri="{BB962C8B-B14F-4D97-AF65-F5344CB8AC3E}">
        <p14:creationId xmlns:p14="http://schemas.microsoft.com/office/powerpoint/2010/main" val="7479297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AR" dirty="0" smtClean="0"/>
              <a:t>VI- Liquidación de Bienes Propios</a:t>
            </a:r>
            <a:endParaRPr lang="es-AR" dirty="0"/>
          </a:p>
        </p:txBody>
      </p:sp>
      <p:sp>
        <p:nvSpPr>
          <p:cNvPr id="3" name="Content Placeholder 2"/>
          <p:cNvSpPr>
            <a:spLocks noGrp="1"/>
          </p:cNvSpPr>
          <p:nvPr>
            <p:ph idx="1"/>
          </p:nvPr>
        </p:nvSpPr>
        <p:spPr/>
        <p:txBody>
          <a:bodyPr/>
          <a:lstStyle/>
          <a:p>
            <a:pPr marL="457200" indent="-457200">
              <a:buFont typeface="+mj-lt"/>
              <a:buAutoNum type="arabicPeriod"/>
            </a:pPr>
            <a:r>
              <a:rPr lang="es-AR" dirty="0" smtClean="0"/>
              <a:t>Activo perteneciente al causante a FP</a:t>
            </a:r>
          </a:p>
          <a:p>
            <a:pPr marL="457200" indent="-457200">
              <a:buFont typeface="+mj-lt"/>
              <a:buAutoNum type="arabicPeriod"/>
            </a:pPr>
            <a:r>
              <a:rPr lang="es-AR" dirty="0" smtClean="0"/>
              <a:t>Menos deudas a FF, y también las posteriores cargas comunes prorrateadas.</a:t>
            </a:r>
          </a:p>
          <a:p>
            <a:pPr marL="457200" indent="-457200">
              <a:buFont typeface="+mj-lt"/>
              <a:buAutoNum type="arabicPeriod"/>
            </a:pPr>
            <a:r>
              <a:rPr lang="es-AR" dirty="0" smtClean="0"/>
              <a:t>El resultado es el líquido de bienes propios o patrimonio neto propio del causante</a:t>
            </a:r>
            <a:endParaRPr lang="es-AR" dirty="0"/>
          </a:p>
        </p:txBody>
      </p:sp>
    </p:spTree>
    <p:extLst>
      <p:ext uri="{BB962C8B-B14F-4D97-AF65-F5344CB8AC3E}">
        <p14:creationId xmlns:p14="http://schemas.microsoft.com/office/powerpoint/2010/main" val="36920985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AR" dirty="0" smtClean="0"/>
              <a:t>VII- Determinación Masa Partible </a:t>
            </a:r>
            <a:endParaRPr lang="es-AR" dirty="0"/>
          </a:p>
        </p:txBody>
      </p:sp>
      <p:sp>
        <p:nvSpPr>
          <p:cNvPr id="3" name="Content Placeholder 2"/>
          <p:cNvSpPr>
            <a:spLocks noGrp="1"/>
          </p:cNvSpPr>
          <p:nvPr>
            <p:ph idx="1"/>
          </p:nvPr>
        </p:nvSpPr>
        <p:spPr/>
        <p:txBody>
          <a:bodyPr/>
          <a:lstStyle/>
          <a:p>
            <a:r>
              <a:rPr lang="es-AR" dirty="0" smtClean="0"/>
              <a:t>Es una operación aritmética</a:t>
            </a:r>
          </a:p>
          <a:p>
            <a:pPr lvl="1"/>
            <a:r>
              <a:rPr lang="es-AR" dirty="0" smtClean="0"/>
              <a:t>El líquido de bienes propios del causante</a:t>
            </a:r>
          </a:p>
          <a:p>
            <a:pPr lvl="1"/>
            <a:r>
              <a:rPr lang="es-AR" dirty="0" smtClean="0"/>
              <a:t>Más lo obtenido de la división de la sociedad conyugal.</a:t>
            </a:r>
          </a:p>
          <a:p>
            <a:pPr lvl="1"/>
            <a:r>
              <a:rPr lang="es-AR" dirty="0" smtClean="0"/>
              <a:t>Más los valores colacionados y el exceso proveniente de la acción de reducción </a:t>
            </a:r>
            <a:endParaRPr lang="es-AR" dirty="0"/>
          </a:p>
        </p:txBody>
      </p:sp>
    </p:spTree>
    <p:extLst>
      <p:ext uri="{BB962C8B-B14F-4D97-AF65-F5344CB8AC3E}">
        <p14:creationId xmlns:p14="http://schemas.microsoft.com/office/powerpoint/2010/main" val="21339362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AR" dirty="0" smtClean="0"/>
              <a:t>VIII División de la Herencia</a:t>
            </a:r>
            <a:endParaRPr lang="es-AR" dirty="0"/>
          </a:p>
        </p:txBody>
      </p:sp>
      <p:sp>
        <p:nvSpPr>
          <p:cNvPr id="3" name="Content Placeholder 2"/>
          <p:cNvSpPr>
            <a:spLocks noGrp="1"/>
          </p:cNvSpPr>
          <p:nvPr>
            <p:ph idx="1"/>
          </p:nvPr>
        </p:nvSpPr>
        <p:spPr/>
        <p:txBody>
          <a:bodyPr/>
          <a:lstStyle/>
          <a:p>
            <a:r>
              <a:rPr lang="es-AR" dirty="0" smtClean="0"/>
              <a:t>Consiste en la determinación en valores de lo que le corresponde a cada heredero en base a la masa partible.</a:t>
            </a:r>
          </a:p>
          <a:p>
            <a:r>
              <a:rPr lang="es-AR" dirty="0" smtClean="0"/>
              <a:t>Importante declaratoria de herederos</a:t>
            </a:r>
          </a:p>
          <a:p>
            <a:r>
              <a:rPr lang="es-AR" dirty="0" smtClean="0"/>
              <a:t>No considerar el monto correspondiente al cónyuge supérstite por derecho propio, que surge de la división de la sociedad conyugal</a:t>
            </a:r>
            <a:endParaRPr lang="es-AR" dirty="0"/>
          </a:p>
        </p:txBody>
      </p:sp>
    </p:spTree>
    <p:extLst>
      <p:ext uri="{BB962C8B-B14F-4D97-AF65-F5344CB8AC3E}">
        <p14:creationId xmlns:p14="http://schemas.microsoft.com/office/powerpoint/2010/main" val="15463971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AR" dirty="0" smtClean="0"/>
              <a:t>IX Adjudicación</a:t>
            </a:r>
            <a:endParaRPr lang="es-AR" dirty="0"/>
          </a:p>
        </p:txBody>
      </p:sp>
      <p:sp>
        <p:nvSpPr>
          <p:cNvPr id="3" name="Content Placeholder 2"/>
          <p:cNvSpPr>
            <a:spLocks noGrp="1"/>
          </p:cNvSpPr>
          <p:nvPr>
            <p:ph idx="1"/>
          </p:nvPr>
        </p:nvSpPr>
        <p:spPr/>
        <p:txBody>
          <a:bodyPr/>
          <a:lstStyle/>
          <a:p>
            <a:r>
              <a:rPr lang="es-AR" dirty="0" smtClean="0"/>
              <a:t>Resultado final de la cuenta </a:t>
            </a:r>
            <a:r>
              <a:rPr lang="es-AR" dirty="0" err="1" smtClean="0"/>
              <a:t>particionaria</a:t>
            </a:r>
            <a:endParaRPr lang="es-AR" dirty="0" smtClean="0"/>
          </a:p>
          <a:p>
            <a:r>
              <a:rPr lang="es-AR" dirty="0" smtClean="0"/>
              <a:t>Hijuelas</a:t>
            </a:r>
          </a:p>
          <a:p>
            <a:pPr lvl="1"/>
            <a:r>
              <a:rPr lang="es-AR" dirty="0" smtClean="0"/>
              <a:t>Bienes concretos que se le adjudican (activo que irá al DEBE)</a:t>
            </a:r>
          </a:p>
          <a:p>
            <a:pPr lvl="1"/>
            <a:r>
              <a:rPr lang="es-AR" dirty="0" smtClean="0"/>
              <a:t>El Haber que le corresponde (PN que irá en el HABER)</a:t>
            </a:r>
          </a:p>
          <a:p>
            <a:pPr lvl="1"/>
            <a:r>
              <a:rPr lang="es-AR" dirty="0" smtClean="0"/>
              <a:t>Deudas y cargas comunes que se le hace cargo (pasivo que irá en el HABER)</a:t>
            </a:r>
            <a:endParaRPr lang="es-AR" dirty="0"/>
          </a:p>
        </p:txBody>
      </p:sp>
    </p:spTree>
    <p:extLst>
      <p:ext uri="{BB962C8B-B14F-4D97-AF65-F5344CB8AC3E}">
        <p14:creationId xmlns:p14="http://schemas.microsoft.com/office/powerpoint/2010/main" val="5810521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AR" dirty="0" smtClean="0"/>
              <a:t>Bienes excluidos de la partición</a:t>
            </a:r>
            <a:endParaRPr lang="es-AR" dirty="0"/>
          </a:p>
        </p:txBody>
      </p:sp>
      <p:sp>
        <p:nvSpPr>
          <p:cNvPr id="3" name="Content Placeholder 2"/>
          <p:cNvSpPr>
            <a:spLocks noGrp="1"/>
          </p:cNvSpPr>
          <p:nvPr>
            <p:ph idx="1"/>
          </p:nvPr>
        </p:nvSpPr>
        <p:spPr/>
        <p:txBody>
          <a:bodyPr/>
          <a:lstStyle/>
          <a:p>
            <a:r>
              <a:rPr lang="es-AR" dirty="0" smtClean="0"/>
              <a:t>Los títulos honoríficos y, en general, recuerdos de familia.</a:t>
            </a:r>
          </a:p>
          <a:p>
            <a:r>
              <a:rPr lang="es-AR" dirty="0" smtClean="0"/>
              <a:t>Los sepulcros</a:t>
            </a:r>
            <a:endParaRPr lang="es-AR" dirty="0"/>
          </a:p>
        </p:txBody>
      </p:sp>
    </p:spTree>
    <p:extLst>
      <p:ext uri="{BB962C8B-B14F-4D97-AF65-F5344CB8AC3E}">
        <p14:creationId xmlns:p14="http://schemas.microsoft.com/office/powerpoint/2010/main" val="37187663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AR" dirty="0" smtClean="0"/>
              <a:t>Formas de realizar la adjudicación</a:t>
            </a:r>
            <a:endParaRPr lang="es-AR" dirty="0"/>
          </a:p>
        </p:txBody>
      </p:sp>
      <p:sp>
        <p:nvSpPr>
          <p:cNvPr id="3" name="Content Placeholder 2"/>
          <p:cNvSpPr>
            <a:spLocks noGrp="1"/>
          </p:cNvSpPr>
          <p:nvPr>
            <p:ph idx="1"/>
          </p:nvPr>
        </p:nvSpPr>
        <p:spPr/>
        <p:txBody>
          <a:bodyPr/>
          <a:lstStyle/>
          <a:p>
            <a:r>
              <a:rPr lang="es-AR" dirty="0" smtClean="0"/>
              <a:t>Hijuelas separadas o en condominio</a:t>
            </a:r>
          </a:p>
          <a:p>
            <a:pPr lvl="1"/>
            <a:r>
              <a:rPr lang="es-AR" dirty="0" smtClean="0"/>
              <a:t>Individuales:</a:t>
            </a:r>
          </a:p>
          <a:p>
            <a:pPr lvl="2"/>
            <a:r>
              <a:rPr lang="es-AR" dirty="0" smtClean="0"/>
              <a:t>Forma ideal</a:t>
            </a:r>
          </a:p>
          <a:p>
            <a:pPr lvl="2"/>
            <a:r>
              <a:rPr lang="es-AR" dirty="0" smtClean="0"/>
              <a:t>Necesario: legado</a:t>
            </a:r>
          </a:p>
          <a:p>
            <a:pPr lvl="2"/>
            <a:r>
              <a:rPr lang="es-AR" dirty="0" smtClean="0"/>
              <a:t>Conveniente: menores </a:t>
            </a:r>
          </a:p>
          <a:p>
            <a:pPr lvl="1"/>
            <a:r>
              <a:rPr lang="es-AR" dirty="0" smtClean="0"/>
              <a:t>Condominio:</a:t>
            </a:r>
          </a:p>
          <a:p>
            <a:pPr lvl="2"/>
            <a:r>
              <a:rPr lang="es-AR" dirty="0" smtClean="0"/>
              <a:t>Viable si hay conformidad</a:t>
            </a:r>
          </a:p>
          <a:p>
            <a:pPr lvl="2"/>
            <a:r>
              <a:rPr lang="es-AR" dirty="0" smtClean="0"/>
              <a:t>Requiere buenas relaciones</a:t>
            </a:r>
          </a:p>
          <a:p>
            <a:pPr lvl="2"/>
            <a:r>
              <a:rPr lang="es-AR" dirty="0" smtClean="0"/>
              <a:t>Art. 350 CPC </a:t>
            </a:r>
            <a:r>
              <a:rPr lang="es-AR" dirty="0" err="1" smtClean="0"/>
              <a:t>Mza</a:t>
            </a:r>
            <a:endParaRPr lang="es-AR" dirty="0"/>
          </a:p>
        </p:txBody>
      </p:sp>
    </p:spTree>
    <p:extLst>
      <p:ext uri="{BB962C8B-B14F-4D97-AF65-F5344CB8AC3E}">
        <p14:creationId xmlns:p14="http://schemas.microsoft.com/office/powerpoint/2010/main" val="407195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AR" dirty="0" smtClean="0"/>
              <a:t>Partición Judicial</a:t>
            </a:r>
            <a:endParaRPr lang="es-AR" dirty="0"/>
          </a:p>
        </p:txBody>
      </p:sp>
      <p:sp>
        <p:nvSpPr>
          <p:cNvPr id="3" name="Content Placeholder 2"/>
          <p:cNvSpPr>
            <a:spLocks noGrp="1"/>
          </p:cNvSpPr>
          <p:nvPr>
            <p:ph idx="1"/>
          </p:nvPr>
        </p:nvSpPr>
        <p:spPr/>
        <p:txBody>
          <a:bodyPr>
            <a:normAutofit lnSpcReduction="10000"/>
          </a:bodyPr>
          <a:lstStyle/>
          <a:p>
            <a:pPr marL="0" indent="0" algn="ctr">
              <a:buNone/>
            </a:pPr>
            <a:r>
              <a:rPr lang="es-AR" sz="3600" dirty="0" smtClean="0"/>
              <a:t>«Es cuando se realiza </a:t>
            </a:r>
            <a:r>
              <a:rPr lang="es-AR" sz="3600" smtClean="0"/>
              <a:t>la partición en </a:t>
            </a:r>
            <a:r>
              <a:rPr lang="es-AR" sz="3600" dirty="0" smtClean="0"/>
              <a:t>el curso del proceso sucesorio por uno o más peritos que la presentan ante el juez para su aprobación, previa vista a los coherederos»</a:t>
            </a:r>
            <a:endParaRPr lang="es-AR" sz="3600" dirty="0"/>
          </a:p>
        </p:txBody>
      </p:sp>
    </p:spTree>
    <p:extLst>
      <p:ext uri="{BB962C8B-B14F-4D97-AF65-F5344CB8AC3E}">
        <p14:creationId xmlns:p14="http://schemas.microsoft.com/office/powerpoint/2010/main" val="41971964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AR" dirty="0" smtClean="0"/>
              <a:t>Reglas para la adjudicación</a:t>
            </a:r>
            <a:endParaRPr lang="es-AR" dirty="0"/>
          </a:p>
        </p:txBody>
      </p:sp>
      <p:sp>
        <p:nvSpPr>
          <p:cNvPr id="3" name="Content Placeholder 2"/>
          <p:cNvSpPr>
            <a:spLocks noGrp="1"/>
          </p:cNvSpPr>
          <p:nvPr>
            <p:ph idx="1"/>
          </p:nvPr>
        </p:nvSpPr>
        <p:spPr/>
        <p:txBody>
          <a:bodyPr>
            <a:normAutofit fontScale="92500" lnSpcReduction="20000"/>
          </a:bodyPr>
          <a:lstStyle/>
          <a:p>
            <a:r>
              <a:rPr lang="es-AR" dirty="0" smtClean="0"/>
              <a:t>No se tiene en cuenta naturaleza ni destino de los bienes</a:t>
            </a:r>
          </a:p>
          <a:p>
            <a:r>
              <a:rPr lang="es-AR" dirty="0" smtClean="0"/>
              <a:t>Evitarse </a:t>
            </a:r>
            <a:r>
              <a:rPr lang="es-AR" dirty="0" err="1" smtClean="0"/>
              <a:t>parcelamiento</a:t>
            </a:r>
            <a:r>
              <a:rPr lang="es-AR" dirty="0" smtClean="0"/>
              <a:t> de inmuebles y división de empresas</a:t>
            </a:r>
          </a:p>
          <a:p>
            <a:r>
              <a:rPr lang="es-AR" dirty="0" smtClean="0"/>
              <a:t>Las diferencias se subsanan con dinero</a:t>
            </a:r>
          </a:p>
          <a:p>
            <a:r>
              <a:rPr lang="es-AR" dirty="0" smtClean="0"/>
              <a:t>Si existe dinero, suele separarse los montos necesarios para hacer frente a deudas y cargas.</a:t>
            </a:r>
          </a:p>
          <a:p>
            <a:r>
              <a:rPr lang="es-AR" dirty="0" smtClean="0"/>
              <a:t>El dinero se adjudica al final</a:t>
            </a:r>
          </a:p>
          <a:p>
            <a:r>
              <a:rPr lang="es-AR" dirty="0" smtClean="0"/>
              <a:t>Si hay cosas gravadas con derechos reales de garantía, se imputa la diferencia entre el valor de la cosa y el importe de la deuda</a:t>
            </a:r>
            <a:endParaRPr lang="es-AR" dirty="0"/>
          </a:p>
        </p:txBody>
      </p:sp>
    </p:spTree>
    <p:extLst>
      <p:ext uri="{BB962C8B-B14F-4D97-AF65-F5344CB8AC3E}">
        <p14:creationId xmlns:p14="http://schemas.microsoft.com/office/powerpoint/2010/main" val="36831536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AR" dirty="0" smtClean="0"/>
              <a:t>Reglas para la adjudicación</a:t>
            </a:r>
            <a:endParaRPr lang="es-AR" dirty="0"/>
          </a:p>
        </p:txBody>
      </p:sp>
      <p:sp>
        <p:nvSpPr>
          <p:cNvPr id="3" name="Content Placeholder 2"/>
          <p:cNvSpPr>
            <a:spLocks noGrp="1"/>
          </p:cNvSpPr>
          <p:nvPr>
            <p:ph idx="1"/>
          </p:nvPr>
        </p:nvSpPr>
        <p:spPr/>
        <p:txBody>
          <a:bodyPr>
            <a:normAutofit fontScale="77500" lnSpcReduction="20000"/>
          </a:bodyPr>
          <a:lstStyle/>
          <a:p>
            <a:r>
              <a:rPr lang="es-AR" dirty="0" smtClean="0"/>
              <a:t>Las sumas que deben ser colacionadas por uno de los coherederos se imputan a sus derechos sobre la masa</a:t>
            </a:r>
          </a:p>
          <a:p>
            <a:r>
              <a:rPr lang="es-AR" dirty="0" smtClean="0"/>
              <a:t>Perito partidor debe oír a los herederos </a:t>
            </a:r>
          </a:p>
          <a:p>
            <a:r>
              <a:rPr lang="es-AR" dirty="0" smtClean="0"/>
              <a:t>Cuando hay herederos menores o incapaces debe asignárseles bienes de poco grado de liquidez y en lo posible alguno que genere renta.</a:t>
            </a:r>
          </a:p>
          <a:p>
            <a:r>
              <a:rPr lang="es-AR" dirty="0" smtClean="0"/>
              <a:t>Créditos, asignarlos al heredero correspondiente</a:t>
            </a:r>
          </a:p>
          <a:p>
            <a:r>
              <a:rPr lang="es-AR" dirty="0" smtClean="0"/>
              <a:t>Relación bien-deuda</a:t>
            </a:r>
          </a:p>
          <a:p>
            <a:r>
              <a:rPr lang="es-AR" dirty="0" smtClean="0"/>
              <a:t>Relación de títulos</a:t>
            </a:r>
          </a:p>
          <a:p>
            <a:r>
              <a:rPr lang="es-AR" dirty="0" smtClean="0"/>
              <a:t>Bien en condominio con heredero, asignárselo</a:t>
            </a:r>
          </a:p>
          <a:p>
            <a:r>
              <a:rPr lang="es-AR" dirty="0" smtClean="0"/>
              <a:t>Excesos o defectos de adjudicación</a:t>
            </a:r>
          </a:p>
          <a:p>
            <a:r>
              <a:rPr lang="es-AR" dirty="0" smtClean="0"/>
              <a:t>Hijuelas de bajas</a:t>
            </a:r>
            <a:endParaRPr lang="es-AR" dirty="0"/>
          </a:p>
        </p:txBody>
      </p:sp>
    </p:spTree>
    <p:extLst>
      <p:ext uri="{BB962C8B-B14F-4D97-AF65-F5344CB8AC3E}">
        <p14:creationId xmlns:p14="http://schemas.microsoft.com/office/powerpoint/2010/main" val="11774727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AR" dirty="0" smtClean="0"/>
              <a:t>Atribución preferencial de bienes</a:t>
            </a:r>
            <a:endParaRPr lang="es-AR" dirty="0"/>
          </a:p>
        </p:txBody>
      </p:sp>
      <p:sp>
        <p:nvSpPr>
          <p:cNvPr id="3" name="Content Placeholder 2"/>
          <p:cNvSpPr>
            <a:spLocks noGrp="1"/>
          </p:cNvSpPr>
          <p:nvPr>
            <p:ph idx="1"/>
          </p:nvPr>
        </p:nvSpPr>
        <p:spPr/>
        <p:txBody>
          <a:bodyPr/>
          <a:lstStyle/>
          <a:p>
            <a:r>
              <a:rPr lang="es-AR" dirty="0" smtClean="0"/>
              <a:t>Art. 2380-Establecimiento</a:t>
            </a:r>
          </a:p>
          <a:p>
            <a:r>
              <a:rPr lang="es-AR" dirty="0" smtClean="0"/>
              <a:t>Art. 2381-Otros Bienes</a:t>
            </a:r>
          </a:p>
          <a:p>
            <a:r>
              <a:rPr lang="es-AR" dirty="0" smtClean="0"/>
              <a:t>Art. 2382-Petición por varios interesados</a:t>
            </a:r>
          </a:p>
          <a:p>
            <a:pPr marL="0" indent="0">
              <a:buNone/>
            </a:pPr>
            <a:endParaRPr lang="es-AR" dirty="0"/>
          </a:p>
        </p:txBody>
      </p:sp>
    </p:spTree>
    <p:extLst>
      <p:ext uri="{BB962C8B-B14F-4D97-AF65-F5344CB8AC3E}">
        <p14:creationId xmlns:p14="http://schemas.microsoft.com/office/powerpoint/2010/main" val="37932563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AR" dirty="0" smtClean="0"/>
              <a:t>Impuestos Nacionales Aplicables</a:t>
            </a:r>
            <a:endParaRPr lang="es-AR" dirty="0"/>
          </a:p>
        </p:txBody>
      </p:sp>
      <p:sp>
        <p:nvSpPr>
          <p:cNvPr id="3" name="Content Placeholder 2"/>
          <p:cNvSpPr>
            <a:spLocks noGrp="1"/>
          </p:cNvSpPr>
          <p:nvPr>
            <p:ph idx="1"/>
          </p:nvPr>
        </p:nvSpPr>
        <p:spPr/>
        <p:txBody>
          <a:bodyPr/>
          <a:lstStyle/>
          <a:p>
            <a:r>
              <a:rPr lang="es-AR" dirty="0" smtClean="0"/>
              <a:t>Las sucesiones indivisas son contribuyentes desde el mismo momento del fallecimiento y deben declarar hasta la fecha en que se dicte la declaratoria de herederos o se declare válido el testamento.</a:t>
            </a:r>
          </a:p>
          <a:p>
            <a:r>
              <a:rPr lang="es-AR" dirty="0" smtClean="0"/>
              <a:t>La DDJJ se presenta con CUIT del causante y con su nombre, agregando la palabra sucesión</a:t>
            </a:r>
          </a:p>
        </p:txBody>
      </p:sp>
    </p:spTree>
    <p:extLst>
      <p:ext uri="{BB962C8B-B14F-4D97-AF65-F5344CB8AC3E}">
        <p14:creationId xmlns:p14="http://schemas.microsoft.com/office/powerpoint/2010/main" val="34483164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AR" dirty="0" smtClean="0"/>
              <a:t>Impuestos Nacionales Aplicables</a:t>
            </a:r>
            <a:endParaRPr lang="es-AR" dirty="0"/>
          </a:p>
        </p:txBody>
      </p:sp>
      <p:sp>
        <p:nvSpPr>
          <p:cNvPr id="3" name="Content Placeholder 2"/>
          <p:cNvSpPr>
            <a:spLocks noGrp="1"/>
          </p:cNvSpPr>
          <p:nvPr>
            <p:ph idx="1"/>
          </p:nvPr>
        </p:nvSpPr>
        <p:spPr/>
        <p:txBody>
          <a:bodyPr/>
          <a:lstStyle/>
          <a:p>
            <a:r>
              <a:rPr lang="es-AR" dirty="0" smtClean="0"/>
              <a:t>Dictada la declaratoria de herederos o declarado válido el testamento y por el período que corresponda hasta la fecha en que se apruebe la cuenta </a:t>
            </a:r>
            <a:r>
              <a:rPr lang="es-AR" dirty="0" err="1" smtClean="0"/>
              <a:t>particionaria</a:t>
            </a:r>
            <a:r>
              <a:rPr lang="es-AR" dirty="0" smtClean="0"/>
              <a:t>, el cónyuge supérstite y los herederos sumarán a sus propias ganancias o patrimonio la parte proporcional o cuota hereditaria que le corresponda en las ganancias o activo patrimonial del causante.</a:t>
            </a:r>
          </a:p>
        </p:txBody>
      </p:sp>
    </p:spTree>
    <p:extLst>
      <p:ext uri="{BB962C8B-B14F-4D97-AF65-F5344CB8AC3E}">
        <p14:creationId xmlns:p14="http://schemas.microsoft.com/office/powerpoint/2010/main" val="37417183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AR" dirty="0" smtClean="0"/>
              <a:t>Impuestos Nacionales Aplicables</a:t>
            </a:r>
            <a:endParaRPr lang="es-AR" dirty="0"/>
          </a:p>
        </p:txBody>
      </p:sp>
      <p:sp>
        <p:nvSpPr>
          <p:cNvPr id="3" name="Content Placeholder 2"/>
          <p:cNvSpPr>
            <a:spLocks noGrp="1"/>
          </p:cNvSpPr>
          <p:nvPr>
            <p:ph idx="1"/>
          </p:nvPr>
        </p:nvSpPr>
        <p:spPr/>
        <p:txBody>
          <a:bodyPr/>
          <a:lstStyle/>
          <a:p>
            <a:r>
              <a:rPr lang="es-AR" dirty="0" smtClean="0"/>
              <a:t>A partir de la fecha de aprobación de la cuenta </a:t>
            </a:r>
            <a:r>
              <a:rPr lang="es-AR" dirty="0" err="1" smtClean="0"/>
              <a:t>particionaria</a:t>
            </a:r>
            <a:r>
              <a:rPr lang="es-AR" dirty="0" smtClean="0"/>
              <a:t>, cada uno de los coherederos incluirá en sus respectivas DDJJ las ganancias de los bienes y los bienes que se le han adjudicado en las hijuelas</a:t>
            </a:r>
          </a:p>
          <a:p>
            <a:r>
              <a:rPr lang="es-AR" dirty="0" smtClean="0"/>
              <a:t>Si el causante fuere </a:t>
            </a:r>
            <a:r>
              <a:rPr lang="es-AR" dirty="0" err="1" smtClean="0"/>
              <a:t>monotributista</a:t>
            </a:r>
            <a:r>
              <a:rPr lang="es-AR" dirty="0" smtClean="0"/>
              <a:t>, la sucesión indivisa sólo debe abonar el componente impositivo. </a:t>
            </a:r>
          </a:p>
        </p:txBody>
      </p:sp>
    </p:spTree>
    <p:extLst>
      <p:ext uri="{BB962C8B-B14F-4D97-AF65-F5344CB8AC3E}">
        <p14:creationId xmlns:p14="http://schemas.microsoft.com/office/powerpoint/2010/main" val="8247097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AR" dirty="0" smtClean="0"/>
              <a:t>Impuesto de Sellos</a:t>
            </a:r>
            <a:endParaRPr lang="es-AR" dirty="0"/>
          </a:p>
        </p:txBody>
      </p:sp>
      <p:sp>
        <p:nvSpPr>
          <p:cNvPr id="3" name="Content Placeholder 2"/>
          <p:cNvSpPr>
            <a:spLocks noGrp="1"/>
          </p:cNvSpPr>
          <p:nvPr>
            <p:ph idx="1"/>
          </p:nvPr>
        </p:nvSpPr>
        <p:spPr/>
        <p:txBody>
          <a:bodyPr>
            <a:normAutofit lnSpcReduction="10000"/>
          </a:bodyPr>
          <a:lstStyle/>
          <a:p>
            <a:r>
              <a:rPr lang="es-AR" dirty="0" smtClean="0"/>
              <a:t>Confección de hijuelas en exceso: Deuda</a:t>
            </a:r>
          </a:p>
          <a:p>
            <a:r>
              <a:rPr lang="es-AR" dirty="0" smtClean="0"/>
              <a:t>Confección de hijuelas en defecto: Crédito</a:t>
            </a:r>
          </a:p>
          <a:p>
            <a:pPr marL="0" indent="0">
              <a:buNone/>
            </a:pPr>
            <a:endParaRPr lang="es-AR" dirty="0"/>
          </a:p>
          <a:p>
            <a:pPr marL="0" indent="0">
              <a:buNone/>
            </a:pPr>
            <a:r>
              <a:rPr lang="es-AR" dirty="0" smtClean="0"/>
              <a:t>Esa obligación de pago y derecho de cobro que surge de las hijuelas está gravada con el impuesto de sellos y lo deben pagar las partes en forma solidaria y por el total que se calcula sobre el importe del crédito.</a:t>
            </a:r>
          </a:p>
          <a:p>
            <a:pPr marL="0" indent="0">
              <a:buNone/>
            </a:pPr>
            <a:r>
              <a:rPr lang="es-AR" dirty="0" smtClean="0"/>
              <a:t>Alícuota: 1,5%</a:t>
            </a:r>
            <a:endParaRPr lang="es-AR" dirty="0"/>
          </a:p>
        </p:txBody>
      </p:sp>
    </p:spTree>
    <p:extLst>
      <p:ext uri="{BB962C8B-B14F-4D97-AF65-F5344CB8AC3E}">
        <p14:creationId xmlns:p14="http://schemas.microsoft.com/office/powerpoint/2010/main" val="31709021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AR" dirty="0" smtClean="0"/>
              <a:t>Partición con colación</a:t>
            </a:r>
            <a:endParaRPr lang="es-AR" dirty="0"/>
          </a:p>
        </p:txBody>
      </p:sp>
      <p:sp>
        <p:nvSpPr>
          <p:cNvPr id="3" name="Content Placeholder 2"/>
          <p:cNvSpPr>
            <a:spLocks noGrp="1"/>
          </p:cNvSpPr>
          <p:nvPr>
            <p:ph idx="1"/>
          </p:nvPr>
        </p:nvSpPr>
        <p:spPr/>
        <p:txBody>
          <a:bodyPr>
            <a:normAutofit fontScale="92500" lnSpcReduction="20000"/>
          </a:bodyPr>
          <a:lstStyle/>
          <a:p>
            <a:r>
              <a:rPr lang="es-AR" dirty="0" smtClean="0"/>
              <a:t>Colación: Computación en la masa partible de las donaciones que el causante hubiese hecho en vida a uno de sus descendientes o al cónyuge y, la imputación de ese valor en la hijuela del donatario, tomando éste de menos y compensándose a los descendientes y al cónyuge con más bienes hereditarios, con el objeto de igualar, mediante compensaciones contables, las porciones hereditarias de todos ellos, salvo que el causante hubiese hecho dispensa de colación en el instrumento de la donación o en el testamento.</a:t>
            </a:r>
            <a:endParaRPr lang="es-AR" dirty="0"/>
          </a:p>
        </p:txBody>
      </p:sp>
    </p:spTree>
    <p:extLst>
      <p:ext uri="{BB962C8B-B14F-4D97-AF65-F5344CB8AC3E}">
        <p14:creationId xmlns:p14="http://schemas.microsoft.com/office/powerpoint/2010/main" val="1054919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AR" dirty="0" smtClean="0"/>
              <a:t>Partición en la colación</a:t>
            </a:r>
            <a:endParaRPr lang="es-AR" dirty="0"/>
          </a:p>
        </p:txBody>
      </p:sp>
      <p:sp>
        <p:nvSpPr>
          <p:cNvPr id="3" name="Content Placeholder 2"/>
          <p:cNvSpPr>
            <a:spLocks noGrp="1"/>
          </p:cNvSpPr>
          <p:nvPr>
            <p:ph idx="1"/>
          </p:nvPr>
        </p:nvSpPr>
        <p:spPr/>
        <p:txBody>
          <a:bodyPr>
            <a:normAutofit fontScale="92500" lnSpcReduction="10000"/>
          </a:bodyPr>
          <a:lstStyle/>
          <a:p>
            <a:r>
              <a:rPr lang="es-AR" dirty="0" smtClean="0"/>
              <a:t>Elementos de la colación:</a:t>
            </a:r>
          </a:p>
          <a:p>
            <a:pPr lvl="1"/>
            <a:r>
              <a:rPr lang="es-AR" dirty="0" smtClean="0"/>
              <a:t>Computarla para la recomposición patrimonial</a:t>
            </a:r>
          </a:p>
          <a:p>
            <a:pPr lvl="1"/>
            <a:r>
              <a:rPr lang="es-AR" dirty="0" smtClean="0"/>
              <a:t>Se colacionan las donaciones hechas a los descendientes y al cónyuge.</a:t>
            </a:r>
          </a:p>
          <a:p>
            <a:pPr lvl="1"/>
            <a:r>
              <a:rPr lang="es-AR" dirty="0" smtClean="0"/>
              <a:t>Se imputa el «valor» de los bienes al haber que le corresponde al donatario</a:t>
            </a:r>
          </a:p>
          <a:p>
            <a:pPr lvl="1"/>
            <a:r>
              <a:rPr lang="es-AR" dirty="0" smtClean="0"/>
              <a:t>Tiene como finalidad una relativa igualdad de las porciones hereditarias, compensar dichas porciones</a:t>
            </a:r>
          </a:p>
          <a:p>
            <a:pPr lvl="1"/>
            <a:r>
              <a:rPr lang="es-AR" dirty="0" smtClean="0"/>
              <a:t>Opera la colación salvo dispensa (aparece el instituto de la mejora)</a:t>
            </a:r>
            <a:endParaRPr lang="es-AR" dirty="0"/>
          </a:p>
        </p:txBody>
      </p:sp>
    </p:spTree>
    <p:extLst>
      <p:ext uri="{BB962C8B-B14F-4D97-AF65-F5344CB8AC3E}">
        <p14:creationId xmlns:p14="http://schemas.microsoft.com/office/powerpoint/2010/main" val="16938931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AR" dirty="0" smtClean="0"/>
              <a:t>Partición con reducción</a:t>
            </a:r>
            <a:endParaRPr lang="es-AR" dirty="0"/>
          </a:p>
        </p:txBody>
      </p:sp>
      <p:sp>
        <p:nvSpPr>
          <p:cNvPr id="3" name="Content Placeholder 2"/>
          <p:cNvSpPr>
            <a:spLocks noGrp="1"/>
          </p:cNvSpPr>
          <p:nvPr>
            <p:ph idx="1"/>
          </p:nvPr>
        </p:nvSpPr>
        <p:spPr/>
        <p:txBody>
          <a:bodyPr/>
          <a:lstStyle/>
          <a:p>
            <a:r>
              <a:rPr lang="es-AR" dirty="0"/>
              <a:t>Atacar los legados hechos por el causante en el testamento o las donaciones hechas en vida por el mismo, en la medida que excedan la porción disponible.</a:t>
            </a:r>
          </a:p>
          <a:p>
            <a:r>
              <a:rPr lang="es-AR" dirty="0" smtClean="0"/>
              <a:t>Se </a:t>
            </a:r>
            <a:r>
              <a:rPr lang="es-AR" dirty="0"/>
              <a:t>deberá traer </a:t>
            </a:r>
            <a:r>
              <a:rPr lang="es-AR" dirty="0" smtClean="0"/>
              <a:t>a </a:t>
            </a:r>
            <a:r>
              <a:rPr lang="es-AR" dirty="0"/>
              <a:t>la masa lo que exceda de la porción disponible</a:t>
            </a:r>
          </a:p>
          <a:p>
            <a:endParaRPr lang="es-AR" dirty="0"/>
          </a:p>
        </p:txBody>
      </p:sp>
    </p:spTree>
    <p:extLst>
      <p:ext uri="{BB962C8B-B14F-4D97-AF65-F5344CB8AC3E}">
        <p14:creationId xmlns:p14="http://schemas.microsoft.com/office/powerpoint/2010/main" val="3886254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AR" dirty="0" smtClean="0"/>
              <a:t>Código Civil y Comercial</a:t>
            </a:r>
            <a:endParaRPr lang="es-AR" dirty="0"/>
          </a:p>
        </p:txBody>
      </p:sp>
      <p:sp>
        <p:nvSpPr>
          <p:cNvPr id="3" name="Content Placeholder 2"/>
          <p:cNvSpPr>
            <a:spLocks noGrp="1"/>
          </p:cNvSpPr>
          <p:nvPr>
            <p:ph idx="1"/>
          </p:nvPr>
        </p:nvSpPr>
        <p:spPr/>
        <p:txBody>
          <a:bodyPr/>
          <a:lstStyle/>
          <a:p>
            <a:r>
              <a:rPr lang="es-AR" b="1" dirty="0" smtClean="0"/>
              <a:t>Art. 2371</a:t>
            </a:r>
          </a:p>
          <a:p>
            <a:pPr lvl="1"/>
            <a:r>
              <a:rPr lang="es-AR" dirty="0" smtClean="0"/>
              <a:t>Copartícipes incapaces, capacidad restringida o ausentes.</a:t>
            </a:r>
          </a:p>
          <a:p>
            <a:pPr lvl="1"/>
            <a:r>
              <a:rPr lang="es-AR" dirty="0" smtClean="0"/>
              <a:t>Terceros, con interés legítimo se opongan</a:t>
            </a:r>
          </a:p>
          <a:p>
            <a:pPr lvl="1"/>
            <a:r>
              <a:rPr lang="es-AR" dirty="0" smtClean="0"/>
              <a:t>No hay acuerdo unánime de herederos</a:t>
            </a:r>
          </a:p>
          <a:p>
            <a:r>
              <a:rPr lang="es-AR" b="1" dirty="0" smtClean="0"/>
              <a:t>Art. 689 </a:t>
            </a:r>
          </a:p>
          <a:p>
            <a:pPr lvl="1"/>
            <a:r>
              <a:rPr lang="es-AR" dirty="0" smtClean="0"/>
              <a:t>El causante es uno de los cónyuges y le sucede, a su muerte, el otro en concurrencia con sus hijos menores de edad.</a:t>
            </a:r>
            <a:endParaRPr lang="es-AR" dirty="0"/>
          </a:p>
        </p:txBody>
      </p:sp>
    </p:spTree>
    <p:extLst>
      <p:ext uri="{BB962C8B-B14F-4D97-AF65-F5344CB8AC3E}">
        <p14:creationId xmlns:p14="http://schemas.microsoft.com/office/powerpoint/2010/main" val="22368414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AR" dirty="0" smtClean="0"/>
              <a:t>Colación y Reducción</a:t>
            </a:r>
            <a:endParaRPr lang="es-AR" dirty="0"/>
          </a:p>
        </p:txBody>
      </p:sp>
      <p:sp>
        <p:nvSpPr>
          <p:cNvPr id="3" name="Content Placeholder 2"/>
          <p:cNvSpPr>
            <a:spLocks noGrp="1"/>
          </p:cNvSpPr>
          <p:nvPr>
            <p:ph idx="1"/>
          </p:nvPr>
        </p:nvSpPr>
        <p:spPr/>
        <p:txBody>
          <a:bodyPr/>
          <a:lstStyle/>
          <a:p>
            <a:r>
              <a:rPr lang="es-AR" dirty="0"/>
              <a:t>La acción de reducción dentro del esquema de la cuenta </a:t>
            </a:r>
            <a:r>
              <a:rPr lang="es-AR" dirty="0" err="1"/>
              <a:t>particionaria</a:t>
            </a:r>
            <a:r>
              <a:rPr lang="es-AR" dirty="0"/>
              <a:t> genera capítulos especiales, mientras que en la colación no, simplemente se asigna el valor del bien en la hijuela del heredero que recibió el anticipo de herencia.</a:t>
            </a:r>
          </a:p>
          <a:p>
            <a:pPr marL="0" indent="0">
              <a:buNone/>
            </a:pPr>
            <a:endParaRPr lang="es-AR" dirty="0"/>
          </a:p>
        </p:txBody>
      </p:sp>
    </p:spTree>
    <p:extLst>
      <p:ext uri="{BB962C8B-B14F-4D97-AF65-F5344CB8AC3E}">
        <p14:creationId xmlns:p14="http://schemas.microsoft.com/office/powerpoint/2010/main" val="1628448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AR" dirty="0" smtClean="0"/>
              <a:t>Código Procesal Civil de Mendoza</a:t>
            </a:r>
            <a:endParaRPr lang="es-AR" dirty="0"/>
          </a:p>
        </p:txBody>
      </p:sp>
      <p:sp>
        <p:nvSpPr>
          <p:cNvPr id="3" name="Content Placeholder 2"/>
          <p:cNvSpPr>
            <a:spLocks noGrp="1"/>
          </p:cNvSpPr>
          <p:nvPr>
            <p:ph idx="1"/>
          </p:nvPr>
        </p:nvSpPr>
        <p:spPr/>
        <p:txBody>
          <a:bodyPr/>
          <a:lstStyle/>
          <a:p>
            <a:r>
              <a:rPr lang="es-AR" b="1" dirty="0" smtClean="0"/>
              <a:t>Art. 352</a:t>
            </a:r>
          </a:p>
          <a:p>
            <a:pPr marL="0" indent="0">
              <a:buNone/>
            </a:pPr>
            <a:endParaRPr lang="es-AR" b="1" dirty="0" smtClean="0"/>
          </a:p>
          <a:p>
            <a:pPr lvl="1"/>
            <a:r>
              <a:rPr lang="es-AR" sz="2400" dirty="0" smtClean="0"/>
              <a:t>Si los herederos no realizan partición privada</a:t>
            </a:r>
          </a:p>
          <a:p>
            <a:pPr lvl="1"/>
            <a:r>
              <a:rPr lang="es-AR" sz="2400" dirty="0" smtClean="0"/>
              <a:t>No se le fija plazo al perito. Salvo.</a:t>
            </a:r>
          </a:p>
          <a:p>
            <a:pPr lvl="1"/>
            <a:r>
              <a:rPr lang="es-AR" sz="2400" dirty="0" smtClean="0"/>
              <a:t>El perito debe oír a los herederos .</a:t>
            </a:r>
          </a:p>
          <a:p>
            <a:pPr lvl="1"/>
            <a:r>
              <a:rPr lang="es-AR" sz="2400" dirty="0" smtClean="0"/>
              <a:t>Descripción en hijuelas</a:t>
            </a:r>
            <a:endParaRPr lang="es-AR" sz="2400" dirty="0"/>
          </a:p>
        </p:txBody>
      </p:sp>
    </p:spTree>
    <p:extLst>
      <p:ext uri="{BB962C8B-B14F-4D97-AF65-F5344CB8AC3E}">
        <p14:creationId xmlns:p14="http://schemas.microsoft.com/office/powerpoint/2010/main" val="1008637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AR" dirty="0" smtClean="0"/>
              <a:t>Instrumentación</a:t>
            </a:r>
            <a:endParaRPr lang="es-AR" dirty="0"/>
          </a:p>
        </p:txBody>
      </p:sp>
      <p:sp>
        <p:nvSpPr>
          <p:cNvPr id="3" name="Content Placeholder 2"/>
          <p:cNvSpPr>
            <a:spLocks noGrp="1"/>
          </p:cNvSpPr>
          <p:nvPr>
            <p:ph idx="1"/>
          </p:nvPr>
        </p:nvSpPr>
        <p:spPr/>
        <p:txBody>
          <a:bodyPr/>
          <a:lstStyle/>
          <a:p>
            <a:r>
              <a:rPr lang="es-AR" dirty="0" smtClean="0"/>
              <a:t>Operación pericial: Cuenta </a:t>
            </a:r>
            <a:r>
              <a:rPr lang="es-AR" dirty="0" err="1" smtClean="0"/>
              <a:t>Particionaria</a:t>
            </a:r>
            <a:endParaRPr lang="es-AR" dirty="0" smtClean="0"/>
          </a:p>
          <a:p>
            <a:pPr marL="0" indent="0">
              <a:buNone/>
            </a:pPr>
            <a:endParaRPr lang="es-AR" dirty="0" smtClean="0"/>
          </a:p>
          <a:p>
            <a:r>
              <a:rPr lang="es-AR" dirty="0" smtClean="0"/>
              <a:t>Uno o más peritos</a:t>
            </a:r>
          </a:p>
          <a:p>
            <a:pPr marL="0" indent="0">
              <a:buNone/>
            </a:pPr>
            <a:endParaRPr lang="es-AR" dirty="0" smtClean="0"/>
          </a:p>
          <a:p>
            <a:r>
              <a:rPr lang="es-AR" dirty="0" smtClean="0"/>
              <a:t>Confección de hijuelas, aprobadas por el juez constituyen TÍTULO DE DOMINIO DE LOS HEREDEROS.</a:t>
            </a:r>
          </a:p>
          <a:p>
            <a:endParaRPr lang="es-AR" dirty="0"/>
          </a:p>
        </p:txBody>
      </p:sp>
    </p:spTree>
    <p:extLst>
      <p:ext uri="{BB962C8B-B14F-4D97-AF65-F5344CB8AC3E}">
        <p14:creationId xmlns:p14="http://schemas.microsoft.com/office/powerpoint/2010/main" val="7182962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AR" dirty="0" smtClean="0"/>
              <a:t>Contenido de la Cuenta </a:t>
            </a:r>
            <a:r>
              <a:rPr lang="es-AR" dirty="0" err="1" smtClean="0"/>
              <a:t>Particionaria</a:t>
            </a:r>
            <a:r>
              <a:rPr lang="es-AR" dirty="0" smtClean="0"/>
              <a:t> </a:t>
            </a:r>
            <a:endParaRPr lang="es-AR" dirty="0"/>
          </a:p>
        </p:txBody>
      </p:sp>
      <p:sp>
        <p:nvSpPr>
          <p:cNvPr id="3" name="Content Placeholder 2"/>
          <p:cNvSpPr>
            <a:spLocks noGrp="1"/>
          </p:cNvSpPr>
          <p:nvPr>
            <p:ph idx="1"/>
          </p:nvPr>
        </p:nvSpPr>
        <p:spPr/>
        <p:txBody>
          <a:bodyPr/>
          <a:lstStyle/>
          <a:p>
            <a:r>
              <a:rPr lang="es-AR" dirty="0" smtClean="0"/>
              <a:t>Incluye:</a:t>
            </a:r>
          </a:p>
          <a:p>
            <a:pPr lvl="1"/>
            <a:r>
              <a:rPr lang="es-AR" dirty="0" smtClean="0"/>
              <a:t>Activo proveniente del Inventario y Avalúo</a:t>
            </a:r>
          </a:p>
          <a:p>
            <a:pPr lvl="1"/>
            <a:r>
              <a:rPr lang="es-AR" dirty="0" smtClean="0"/>
              <a:t>Pasivo, detallando y valuando deudas y cargas sucesorias. </a:t>
            </a:r>
            <a:endParaRPr lang="es-AR" dirty="0"/>
          </a:p>
          <a:p>
            <a:pPr lvl="1"/>
            <a:r>
              <a:rPr lang="es-AR" dirty="0" smtClean="0"/>
              <a:t>Si hubiere, valores colacionados y legados</a:t>
            </a:r>
          </a:p>
          <a:p>
            <a:pPr lvl="1"/>
            <a:r>
              <a:rPr lang="es-AR" dirty="0" smtClean="0"/>
              <a:t>Si hubiere, liquidación de la sociedad conyugal</a:t>
            </a:r>
            <a:endParaRPr lang="es-AR" dirty="0"/>
          </a:p>
        </p:txBody>
      </p:sp>
    </p:spTree>
    <p:extLst>
      <p:ext uri="{BB962C8B-B14F-4D97-AF65-F5344CB8AC3E}">
        <p14:creationId xmlns:p14="http://schemas.microsoft.com/office/powerpoint/2010/main" val="10862276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AR" dirty="0" smtClean="0"/>
              <a:t>Contenido de la cuenta </a:t>
            </a:r>
            <a:r>
              <a:rPr lang="es-AR" dirty="0" err="1" smtClean="0"/>
              <a:t>particionaria</a:t>
            </a:r>
            <a:r>
              <a:rPr lang="es-AR" dirty="0" smtClean="0"/>
              <a:t>-Concepto masa</a:t>
            </a:r>
            <a:endParaRPr lang="es-AR" dirty="0"/>
          </a:p>
        </p:txBody>
      </p:sp>
      <p:sp>
        <p:nvSpPr>
          <p:cNvPr id="3" name="Content Placeholder 2"/>
          <p:cNvSpPr>
            <a:spLocks noGrp="1"/>
          </p:cNvSpPr>
          <p:nvPr>
            <p:ph idx="1"/>
          </p:nvPr>
        </p:nvSpPr>
        <p:spPr/>
        <p:txBody>
          <a:bodyPr/>
          <a:lstStyle/>
          <a:p>
            <a:r>
              <a:rPr lang="es-AR" dirty="0" smtClean="0"/>
              <a:t>MASA HEREDITARIA INDIVISA</a:t>
            </a:r>
          </a:p>
          <a:p>
            <a:pPr marL="0" indent="0">
              <a:buNone/>
            </a:pPr>
            <a:endParaRPr lang="es-AR" dirty="0" smtClean="0"/>
          </a:p>
          <a:p>
            <a:pPr lvl="1"/>
            <a:r>
              <a:rPr lang="es-AR" dirty="0" smtClean="0"/>
              <a:t>Art. 2317 C,C y C</a:t>
            </a:r>
          </a:p>
          <a:p>
            <a:pPr lvl="1"/>
            <a:r>
              <a:rPr lang="es-AR" dirty="0" smtClean="0"/>
              <a:t>Activo Hereditario</a:t>
            </a:r>
          </a:p>
          <a:p>
            <a:pPr lvl="1"/>
            <a:r>
              <a:rPr lang="es-AR" dirty="0" smtClean="0"/>
              <a:t>Art 2329 C,C y C</a:t>
            </a:r>
            <a:endParaRPr lang="es-AR" dirty="0"/>
          </a:p>
        </p:txBody>
      </p:sp>
    </p:spTree>
    <p:extLst>
      <p:ext uri="{BB962C8B-B14F-4D97-AF65-F5344CB8AC3E}">
        <p14:creationId xmlns:p14="http://schemas.microsoft.com/office/powerpoint/2010/main" val="9131341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AR" dirty="0" smtClean="0"/>
              <a:t>Contenido de la cuenta </a:t>
            </a:r>
            <a:r>
              <a:rPr lang="es-AR" dirty="0" err="1" smtClean="0"/>
              <a:t>particionaria</a:t>
            </a:r>
            <a:r>
              <a:rPr lang="es-AR" dirty="0" smtClean="0"/>
              <a:t>-Concepto masa</a:t>
            </a:r>
            <a:endParaRPr lang="es-AR" dirty="0"/>
          </a:p>
        </p:txBody>
      </p:sp>
      <p:sp>
        <p:nvSpPr>
          <p:cNvPr id="3" name="Content Placeholder 2"/>
          <p:cNvSpPr>
            <a:spLocks noGrp="1"/>
          </p:cNvSpPr>
          <p:nvPr>
            <p:ph idx="1"/>
          </p:nvPr>
        </p:nvSpPr>
        <p:spPr/>
        <p:txBody>
          <a:bodyPr>
            <a:normAutofit fontScale="85000" lnSpcReduction="20000"/>
          </a:bodyPr>
          <a:lstStyle/>
          <a:p>
            <a:r>
              <a:rPr lang="es-AR" dirty="0" smtClean="0"/>
              <a:t>MASA QUE SIRVE DE BASE PARA EL CÁLCULO DE LA LEGÍTIMA</a:t>
            </a:r>
          </a:p>
          <a:p>
            <a:pPr lvl="1"/>
            <a:r>
              <a:rPr lang="es-AR" dirty="0" smtClean="0"/>
              <a:t>Art. 2445 C,C y C</a:t>
            </a:r>
          </a:p>
          <a:p>
            <a:pPr lvl="1"/>
            <a:r>
              <a:rPr lang="es-AR" dirty="0" smtClean="0"/>
              <a:t>Activo o masa hereditaria indivisa existente a FF (sin los frutos)</a:t>
            </a:r>
          </a:p>
          <a:p>
            <a:pPr lvl="1"/>
            <a:r>
              <a:rPr lang="es-AR" dirty="0" smtClean="0"/>
              <a:t>Menos deudas existentes a FF (sin cargas)</a:t>
            </a:r>
          </a:p>
          <a:p>
            <a:pPr lvl="1"/>
            <a:r>
              <a:rPr lang="es-AR" dirty="0" smtClean="0"/>
              <a:t>Se obtiene el valor líquido de la herencia a FF</a:t>
            </a:r>
          </a:p>
          <a:p>
            <a:pPr lvl="1"/>
            <a:r>
              <a:rPr lang="es-AR" dirty="0" smtClean="0"/>
              <a:t>Más el valor de los bienes donados computables para cada legitimario</a:t>
            </a:r>
            <a:endParaRPr lang="es-AR" dirty="0"/>
          </a:p>
          <a:p>
            <a:pPr lvl="1"/>
            <a:r>
              <a:rPr lang="es-AR" dirty="0" smtClean="0"/>
              <a:t>Al valor se le aplica la porción global que corresponda</a:t>
            </a:r>
          </a:p>
          <a:p>
            <a:pPr marL="365760" lvl="1" indent="0">
              <a:buNone/>
            </a:pPr>
            <a:r>
              <a:rPr lang="es-AR" dirty="0" smtClean="0"/>
              <a:t>La diferencia entre la masa y la legítima es la porción disponible del causante </a:t>
            </a:r>
          </a:p>
        </p:txBody>
      </p:sp>
    </p:spTree>
    <p:extLst>
      <p:ext uri="{BB962C8B-B14F-4D97-AF65-F5344CB8AC3E}">
        <p14:creationId xmlns:p14="http://schemas.microsoft.com/office/powerpoint/2010/main" val="8083444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AR" dirty="0" smtClean="0"/>
              <a:t>Contenido de la cuenta </a:t>
            </a:r>
            <a:r>
              <a:rPr lang="es-AR" dirty="0" err="1" smtClean="0"/>
              <a:t>particionaria</a:t>
            </a:r>
            <a:r>
              <a:rPr lang="es-AR" dirty="0" smtClean="0"/>
              <a:t>. Concepto Masa</a:t>
            </a:r>
            <a:endParaRPr lang="es-AR" dirty="0"/>
          </a:p>
        </p:txBody>
      </p:sp>
      <p:sp>
        <p:nvSpPr>
          <p:cNvPr id="3" name="Content Placeholder 2"/>
          <p:cNvSpPr>
            <a:spLocks noGrp="1"/>
          </p:cNvSpPr>
          <p:nvPr>
            <p:ph idx="1"/>
          </p:nvPr>
        </p:nvSpPr>
        <p:spPr/>
        <p:txBody>
          <a:bodyPr/>
          <a:lstStyle/>
          <a:p>
            <a:r>
              <a:rPr lang="es-AR" dirty="0" smtClean="0"/>
              <a:t>MASA PARTIBLE</a:t>
            </a:r>
          </a:p>
          <a:p>
            <a:pPr lvl="1"/>
            <a:r>
              <a:rPr lang="es-AR" dirty="0" smtClean="0"/>
              <a:t>Art. 2376 C,C y C</a:t>
            </a:r>
          </a:p>
          <a:p>
            <a:pPr lvl="1"/>
            <a:r>
              <a:rPr lang="es-AR" dirty="0" smtClean="0"/>
              <a:t>Representa el patrimonio neto, lo que realmente le pertenece a los herederos</a:t>
            </a:r>
          </a:p>
          <a:p>
            <a:pPr lvl="1"/>
            <a:r>
              <a:rPr lang="es-AR" dirty="0" smtClean="0"/>
              <a:t>Activo del causante a FP</a:t>
            </a:r>
          </a:p>
          <a:p>
            <a:pPr lvl="1"/>
            <a:r>
              <a:rPr lang="es-AR" dirty="0" smtClean="0"/>
              <a:t>Menos Pasivo del causante a FP</a:t>
            </a:r>
          </a:p>
          <a:p>
            <a:pPr lvl="1"/>
            <a:r>
              <a:rPr lang="es-AR" dirty="0" smtClean="0"/>
              <a:t>Al neto sumar los valores que deben ser colacionados y bienes sujetos a reducción.</a:t>
            </a:r>
          </a:p>
        </p:txBody>
      </p:sp>
    </p:spTree>
    <p:extLst>
      <p:ext uri="{BB962C8B-B14F-4D97-AF65-F5344CB8AC3E}">
        <p14:creationId xmlns:p14="http://schemas.microsoft.com/office/powerpoint/2010/main" val="41718831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2043</TotalTime>
  <Words>1467</Words>
  <Application>Microsoft Office PowerPoint</Application>
  <PresentationFormat>On-screen Show (4:3)</PresentationFormat>
  <Paragraphs>168</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Pushpin</vt:lpstr>
      <vt:lpstr>PARTICIÓN JUDICIAL</vt:lpstr>
      <vt:lpstr>Partición Judicial</vt:lpstr>
      <vt:lpstr>Código Civil y Comercial</vt:lpstr>
      <vt:lpstr>Código Procesal Civil de Mendoza</vt:lpstr>
      <vt:lpstr>Instrumentación</vt:lpstr>
      <vt:lpstr>Contenido de la Cuenta Particionaria </vt:lpstr>
      <vt:lpstr>Contenido de la cuenta particionaria-Concepto masa</vt:lpstr>
      <vt:lpstr>Contenido de la cuenta particionaria-Concepto masa</vt:lpstr>
      <vt:lpstr>Contenido de la cuenta particionaria. Concepto Masa</vt:lpstr>
      <vt:lpstr>Contenido de la cuenta particionaria-Esquema</vt:lpstr>
      <vt:lpstr>III-Clasificación del Pasivo</vt:lpstr>
      <vt:lpstr>III-Clasificación del Pasivo </vt:lpstr>
      <vt:lpstr>IV-Prorrateo de Cargas Comunes</vt:lpstr>
      <vt:lpstr>VI- Liquidación de Bienes Propios</vt:lpstr>
      <vt:lpstr>VII- Determinación Masa Partible </vt:lpstr>
      <vt:lpstr>VIII División de la Herencia</vt:lpstr>
      <vt:lpstr>IX Adjudicación</vt:lpstr>
      <vt:lpstr>Bienes excluidos de la partición</vt:lpstr>
      <vt:lpstr>Formas de realizar la adjudicación</vt:lpstr>
      <vt:lpstr>Reglas para la adjudicación</vt:lpstr>
      <vt:lpstr>Reglas para la adjudicación</vt:lpstr>
      <vt:lpstr>Atribución preferencial de bienes</vt:lpstr>
      <vt:lpstr>Impuestos Nacionales Aplicables</vt:lpstr>
      <vt:lpstr>Impuestos Nacionales Aplicables</vt:lpstr>
      <vt:lpstr>Impuestos Nacionales Aplicables</vt:lpstr>
      <vt:lpstr>Impuesto de Sellos</vt:lpstr>
      <vt:lpstr>Partición con colación</vt:lpstr>
      <vt:lpstr>Partición en la colación</vt:lpstr>
      <vt:lpstr>Partición con reducción</vt:lpstr>
      <vt:lpstr>Colación y Reducción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PARTICIÓN JUDICIAL</dc:title>
  <dc:creator>CARLA BELLOTTI</dc:creator>
  <cp:lastModifiedBy>CARLA BELLOTTI</cp:lastModifiedBy>
  <cp:revision>16</cp:revision>
  <dcterms:created xsi:type="dcterms:W3CDTF">2016-08-20T02:10:12Z</dcterms:created>
  <dcterms:modified xsi:type="dcterms:W3CDTF">2017-10-04T02:18:42Z</dcterms:modified>
</cp:coreProperties>
</file>