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59" r:id="rId11"/>
    <p:sldId id="268" r:id="rId12"/>
    <p:sldId id="260" r:id="rId13"/>
    <p:sldId id="261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6A7242-FEFA-4961-B152-D667E57E7E46}" type="datetimeFigureOut">
              <a:rPr lang="es-AR" smtClean="0"/>
              <a:t>25/10/2017</a:t>
            </a:fld>
            <a:endParaRPr lang="es-A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5D7942-F8B5-4168-9EE9-D6CA9B40EE83}" type="slidenum">
              <a:rPr lang="es-AR" smtClean="0"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PRIVILEGIOS – HIJUELA DE BAJAS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5632078"/>
            <a:ext cx="7772400" cy="1199704"/>
          </a:xfrm>
        </p:spPr>
        <p:txBody>
          <a:bodyPr/>
          <a:lstStyle/>
          <a:p>
            <a:r>
              <a:rPr lang="es-AR" dirty="0" err="1" smtClean="0"/>
              <a:t>Cdora</a:t>
            </a:r>
            <a:r>
              <a:rPr lang="es-AR" dirty="0" smtClean="0"/>
              <a:t>. Carla </a:t>
            </a:r>
            <a:r>
              <a:rPr lang="es-AR" dirty="0" err="1" smtClean="0"/>
              <a:t>Bellotti</a:t>
            </a:r>
            <a:endParaRPr lang="es-AR" dirty="0" smtClean="0"/>
          </a:p>
          <a:p>
            <a:r>
              <a:rPr lang="es-AR" dirty="0" smtClean="0"/>
              <a:t>Familia y Sucesiones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83924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s-AR" dirty="0" smtClean="0"/>
          </a:p>
          <a:p>
            <a:pPr marL="109728" indent="0" algn="ctr">
              <a:buNone/>
            </a:pPr>
            <a:r>
              <a:rPr lang="es-AR" dirty="0" smtClean="0"/>
              <a:t>«Hijuelas en </a:t>
            </a:r>
            <a:r>
              <a:rPr lang="es-AR" dirty="0"/>
              <a:t>las cuales se individualizan y detallan las "bajas comunes o generales", es decir, las deudas que constituyen el pasivo sucesorio, y que recaen sobre la masa </a:t>
            </a:r>
            <a:r>
              <a:rPr lang="es-AR" dirty="0" smtClean="0"/>
              <a:t>hereditaria, </a:t>
            </a:r>
            <a:r>
              <a:rPr lang="es-AR" dirty="0"/>
              <a:t>conformándose la hijuela con bienes hereditarios suficientes para afrontar el pago de esas obligaciones o bajas </a:t>
            </a:r>
            <a:r>
              <a:rPr lang="es-AR" dirty="0" smtClean="0"/>
              <a:t>comunes»</a:t>
            </a:r>
            <a:endParaRPr lang="es-A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HIJUELA DE BAJAS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537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La formación de este lote se requiere cuando hay deudas sucesorias pendientes a la época de la partición, pues la determinación del pasivo y la previsión de su pago es una etapa anterior o contemporánea a la partición, en razón de que lo que se reparten los herederos es el remanente de la herencia, una vez cubierto su pasivo.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HIJUELA DE BAJAS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0636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ARTICULO 2378.- Asignación de los lotes. Los lotes correspondientes a hijuelas de igual monto deben ser asignados por el partidor con la conformidad de los herederos y, en caso de oposición de alguno de éstos, por sorteo</a:t>
            </a:r>
            <a:r>
              <a:rPr lang="es-AR" dirty="0" smtClean="0"/>
              <a:t>.</a:t>
            </a:r>
          </a:p>
          <a:p>
            <a:pPr marL="109728" indent="0" algn="just">
              <a:buNone/>
            </a:pPr>
            <a:endParaRPr lang="es-AR" dirty="0"/>
          </a:p>
          <a:p>
            <a:pPr marL="109728" indent="0" algn="just">
              <a:buNone/>
            </a:pPr>
            <a:r>
              <a:rPr lang="es-AR" b="1" dirty="0" smtClean="0"/>
              <a:t>En </a:t>
            </a:r>
            <a:r>
              <a:rPr lang="es-AR" b="1" dirty="0"/>
              <a:t>todo caso se deben reservar bienes suficientes para solventar las deudas y cargas pendientes, así como los legados impagos.</a:t>
            </a:r>
            <a:endParaRPr lang="es-A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HIJUELA DE BAJAS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5729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Partición de una sucesió</a:t>
            </a:r>
            <a:r>
              <a:rPr lang="es-AR" dirty="0" smtClean="0"/>
              <a:t>n con 1 solo heredero</a:t>
            </a:r>
          </a:p>
          <a:p>
            <a:pPr lvl="1"/>
            <a:r>
              <a:rPr lang="es-AR" dirty="0" smtClean="0"/>
              <a:t>ACTIVO SUCESORIO</a:t>
            </a:r>
          </a:p>
          <a:p>
            <a:pPr lvl="2"/>
            <a:r>
              <a:rPr lang="es-AR" dirty="0" smtClean="0"/>
              <a:t>Departamento $100.000</a:t>
            </a:r>
          </a:p>
          <a:p>
            <a:pPr lvl="2"/>
            <a:r>
              <a:rPr lang="es-AR" dirty="0" smtClean="0"/>
              <a:t>Mercadería $12.000</a:t>
            </a:r>
          </a:p>
          <a:p>
            <a:pPr lvl="2"/>
            <a:r>
              <a:rPr lang="es-AR" dirty="0" smtClean="0"/>
              <a:t>Efectivo $16.500</a:t>
            </a:r>
          </a:p>
          <a:p>
            <a:pPr lvl="2"/>
            <a:r>
              <a:rPr lang="es-AR" dirty="0" smtClean="0"/>
              <a:t>Acciones $50.000</a:t>
            </a:r>
          </a:p>
          <a:p>
            <a:pPr lvl="1"/>
            <a:r>
              <a:rPr lang="es-AR" dirty="0" smtClean="0"/>
              <a:t>PASIVO SUCESORIO</a:t>
            </a:r>
          </a:p>
          <a:p>
            <a:pPr lvl="2"/>
            <a:r>
              <a:rPr lang="es-AR" dirty="0" smtClean="0"/>
              <a:t>Expensas $3.000, meses de enero a marzo de 2016</a:t>
            </a:r>
          </a:p>
          <a:p>
            <a:pPr lvl="2"/>
            <a:r>
              <a:rPr lang="es-AR" dirty="0" smtClean="0"/>
              <a:t>Remuneraciones al trabajador por febrero y marzo de 2016 por $10.000</a:t>
            </a:r>
          </a:p>
          <a:p>
            <a:pPr lvl="2"/>
            <a:r>
              <a:rPr lang="es-AR" dirty="0" smtClean="0"/>
              <a:t>Impuesto inmobiliario por febrero y marzo por $1.500</a:t>
            </a:r>
          </a:p>
          <a:p>
            <a:pPr lvl="2"/>
            <a:r>
              <a:rPr lang="es-AR" dirty="0" smtClean="0"/>
              <a:t>Hipoteca sobre el departamento por el mes de marzo por $12.000</a:t>
            </a:r>
            <a:endParaRPr lang="es-A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 PRÁCTICO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5256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AR" dirty="0" smtClean="0"/>
              <a:t>CARGAS DE LA SUCESIÓN</a:t>
            </a:r>
          </a:p>
          <a:p>
            <a:pPr lvl="2"/>
            <a:r>
              <a:rPr lang="es-AR" dirty="0" smtClean="0"/>
              <a:t>Abogado $15.000</a:t>
            </a:r>
          </a:p>
          <a:p>
            <a:pPr lvl="2"/>
            <a:r>
              <a:rPr lang="es-AR" dirty="0" smtClean="0"/>
              <a:t>Contador $10.700</a:t>
            </a:r>
          </a:p>
          <a:p>
            <a:pPr lvl="2"/>
            <a:r>
              <a:rPr lang="es-AR" dirty="0" smtClean="0"/>
              <a:t>Tasa de justicia $5.300</a:t>
            </a:r>
          </a:p>
          <a:p>
            <a:pPr lvl="2"/>
            <a:r>
              <a:rPr lang="es-AR" dirty="0" smtClean="0"/>
              <a:t>Caja Forense $3.500</a:t>
            </a:r>
          </a:p>
          <a:p>
            <a:pPr lvl="2"/>
            <a:r>
              <a:rPr lang="es-AR" dirty="0" smtClean="0"/>
              <a:t>Derecho Fijo $260</a:t>
            </a:r>
            <a:endParaRPr lang="es-A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 PRÁCTICO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2435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Línea de tiempo para determinar privilegios</a:t>
            </a:r>
          </a:p>
          <a:p>
            <a:r>
              <a:rPr lang="es-AR" dirty="0" smtClean="0"/>
              <a:t>Orden</a:t>
            </a:r>
          </a:p>
          <a:p>
            <a:pPr lvl="1"/>
            <a:r>
              <a:rPr lang="es-AR" dirty="0" smtClean="0"/>
              <a:t>Cargas de la sucesión</a:t>
            </a:r>
          </a:p>
          <a:p>
            <a:pPr lvl="1"/>
            <a:r>
              <a:rPr lang="es-AR" dirty="0" smtClean="0"/>
              <a:t>Expensas enero y febrero (inmueble)</a:t>
            </a:r>
          </a:p>
          <a:p>
            <a:pPr lvl="1"/>
            <a:r>
              <a:rPr lang="es-AR" dirty="0" smtClean="0"/>
              <a:t>Remuneración febrero (mercaderías)</a:t>
            </a:r>
          </a:p>
          <a:p>
            <a:pPr lvl="1"/>
            <a:r>
              <a:rPr lang="es-AR" dirty="0" smtClean="0"/>
              <a:t>Hipoteca marzo (inmueble)</a:t>
            </a:r>
          </a:p>
          <a:p>
            <a:pPr lvl="1"/>
            <a:r>
              <a:rPr lang="es-AR" dirty="0" smtClean="0"/>
              <a:t>Expensas marzo (inmueble)</a:t>
            </a:r>
          </a:p>
          <a:p>
            <a:pPr lvl="1"/>
            <a:r>
              <a:rPr lang="es-AR" dirty="0" smtClean="0"/>
              <a:t>Remuneraciones marzo (mercaderías)</a:t>
            </a:r>
          </a:p>
          <a:p>
            <a:pPr lvl="1"/>
            <a:r>
              <a:rPr lang="es-AR" dirty="0" smtClean="0"/>
              <a:t>Inmobiliario febrero y marzo (inmueble)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 PRÁCTICO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26903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HIJUELA DE BAJAS</a:t>
            </a:r>
          </a:p>
          <a:p>
            <a:r>
              <a:rPr lang="es-AR" dirty="0" smtClean="0"/>
              <a:t>HIJUELA DEL HEREDERO</a:t>
            </a:r>
          </a:p>
          <a:p>
            <a:pPr marL="109728" indent="0">
              <a:buNone/>
            </a:pPr>
            <a:endParaRPr lang="es-A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 PRÁCTICO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4743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CASO INSUFICIENCIA DE BIENES</a:t>
            </a:r>
          </a:p>
          <a:p>
            <a:pPr marL="109728" indent="0">
              <a:buNone/>
            </a:pPr>
            <a:endParaRPr lang="es-A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 PRÁCTICO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983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Definición en el </a:t>
            </a:r>
            <a:r>
              <a:rPr lang="es-AR" dirty="0" err="1" smtClean="0"/>
              <a:t>CCyC</a:t>
            </a:r>
            <a:endParaRPr lang="es-AR" dirty="0" smtClean="0"/>
          </a:p>
          <a:p>
            <a:endParaRPr lang="es-AR" dirty="0" smtClean="0"/>
          </a:p>
          <a:p>
            <a:pPr marL="109728" indent="0">
              <a:buNone/>
            </a:pPr>
            <a:endParaRPr lang="es-AR" dirty="0"/>
          </a:p>
          <a:p>
            <a:pPr marL="109728" indent="0" algn="ctr">
              <a:buNone/>
            </a:pPr>
            <a:r>
              <a:rPr lang="es-AR" dirty="0" smtClean="0"/>
              <a:t>«La calidad que corresponde a un crédito de ser pagado con preferencia a otro»</a:t>
            </a:r>
            <a:endParaRPr lang="es-A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PRIVILEGIOS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9229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s-AR" sz="3600" dirty="0"/>
          </a:p>
          <a:p>
            <a:r>
              <a:rPr lang="es-AR" sz="3600" dirty="0" smtClean="0"/>
              <a:t>Código de Comercio</a:t>
            </a:r>
          </a:p>
          <a:p>
            <a:pPr marL="109728" indent="0">
              <a:buNone/>
            </a:pPr>
            <a:endParaRPr lang="es-AR" sz="3600" dirty="0" smtClean="0"/>
          </a:p>
          <a:p>
            <a:r>
              <a:rPr lang="es-AR" sz="3600" dirty="0" smtClean="0"/>
              <a:t>Código Civil</a:t>
            </a:r>
          </a:p>
          <a:p>
            <a:pPr marL="109728" indent="0">
              <a:buNone/>
            </a:pPr>
            <a:endParaRPr lang="es-AR" sz="3600" dirty="0" smtClean="0"/>
          </a:p>
          <a:p>
            <a:r>
              <a:rPr lang="es-AR" sz="3600" dirty="0" smtClean="0"/>
              <a:t>Otras disposiciones</a:t>
            </a:r>
          </a:p>
          <a:p>
            <a:pPr marL="109728" indent="0">
              <a:buNone/>
            </a:pPr>
            <a:endParaRPr lang="es-A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PRIVILEGIOS </a:t>
            </a:r>
            <a:r>
              <a:rPr lang="es-AR" dirty="0" smtClean="0"/>
              <a:t>ANTES DEL CCYC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6040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Legalidad</a:t>
            </a:r>
          </a:p>
          <a:p>
            <a:r>
              <a:rPr lang="es-AR" dirty="0" smtClean="0"/>
              <a:t>Conservación</a:t>
            </a:r>
          </a:p>
          <a:p>
            <a:r>
              <a:rPr lang="es-AR" dirty="0" smtClean="0"/>
              <a:t>Indivisibilidad</a:t>
            </a:r>
          </a:p>
          <a:p>
            <a:pPr lvl="1"/>
            <a:r>
              <a:rPr lang="es-AR" dirty="0" smtClean="0"/>
              <a:t>Excepciones</a:t>
            </a:r>
          </a:p>
          <a:p>
            <a:pPr lvl="2"/>
            <a:r>
              <a:rPr lang="es-AR" dirty="0" smtClean="0"/>
              <a:t>Hipoteca de parte indivisa (condominio)</a:t>
            </a:r>
          </a:p>
          <a:p>
            <a:pPr lvl="2"/>
            <a:r>
              <a:rPr lang="es-AR" dirty="0" smtClean="0"/>
              <a:t>Convenciones para ejecución (hipoteca)</a:t>
            </a:r>
          </a:p>
          <a:p>
            <a:r>
              <a:rPr lang="es-AR" dirty="0" err="1" smtClean="0"/>
              <a:t>Accesoriedad</a:t>
            </a:r>
            <a:endParaRPr lang="es-AR" dirty="0" smtClean="0"/>
          </a:p>
          <a:p>
            <a:r>
              <a:rPr lang="es-AR" dirty="0" smtClean="0"/>
              <a:t>Extensión</a:t>
            </a:r>
          </a:p>
          <a:p>
            <a:pPr lvl="1"/>
            <a:r>
              <a:rPr lang="es-AR" dirty="0" smtClean="0"/>
              <a:t>Expresa por ley</a:t>
            </a:r>
          </a:p>
          <a:p>
            <a:pPr lvl="1"/>
            <a:r>
              <a:rPr lang="es-AR" dirty="0" smtClean="0"/>
              <a:t>Excepciones</a:t>
            </a:r>
          </a:p>
          <a:p>
            <a:pPr lvl="2"/>
            <a:r>
              <a:rPr lang="es-AR" dirty="0" smtClean="0"/>
              <a:t>Laborales y sus costas</a:t>
            </a:r>
          </a:p>
          <a:p>
            <a:r>
              <a:rPr lang="es-AR" dirty="0" smtClean="0"/>
              <a:t>Asiento</a:t>
            </a:r>
          </a:p>
          <a:p>
            <a:r>
              <a:rPr lang="es-AR" dirty="0" smtClean="0"/>
              <a:t>Rango</a:t>
            </a:r>
            <a:endParaRPr lang="es-A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PRIVILEGIOS EN EL CCYCN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3280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Indiferencia de cronología temporal</a:t>
            </a:r>
          </a:p>
          <a:p>
            <a:r>
              <a:rPr lang="es-AR" dirty="0" smtClean="0"/>
              <a:t>Acuerdan preferencias para el cobro, pueden ser:</a:t>
            </a:r>
          </a:p>
          <a:p>
            <a:pPr lvl="1"/>
            <a:r>
              <a:rPr lang="es-AR" dirty="0" smtClean="0"/>
              <a:t>Excluyentes</a:t>
            </a:r>
          </a:p>
          <a:p>
            <a:pPr lvl="1"/>
            <a:r>
              <a:rPr lang="es-AR" dirty="0" smtClean="0"/>
              <a:t>No excluyentes</a:t>
            </a:r>
          </a:p>
          <a:p>
            <a:pPr lvl="2"/>
            <a:r>
              <a:rPr lang="es-AR" dirty="0" smtClean="0"/>
              <a:t>Cuantitativa</a:t>
            </a:r>
          </a:p>
          <a:p>
            <a:pPr lvl="2"/>
            <a:r>
              <a:rPr lang="es-AR" dirty="0" smtClean="0"/>
              <a:t>Temporal</a:t>
            </a:r>
          </a:p>
          <a:p>
            <a:r>
              <a:rPr lang="es-AR" dirty="0" smtClean="0"/>
              <a:t>Cómputo</a:t>
            </a:r>
          </a:p>
          <a:p>
            <a:pPr marL="109728" indent="0">
              <a:buNone/>
            </a:pPr>
            <a:endParaRPr lang="es-A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PRIVILEGIOS EN EL CCYCN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086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dirty="0" smtClean="0"/>
              <a:t>1- PRIVILEGIOS GENERALES (art. 2580)</a:t>
            </a:r>
          </a:p>
          <a:p>
            <a:pPr marL="109728" indent="0">
              <a:buNone/>
            </a:pPr>
            <a:endParaRPr lang="es-AR" dirty="0" smtClean="0"/>
          </a:p>
          <a:p>
            <a:pPr lvl="1"/>
            <a:r>
              <a:rPr lang="es-AR" dirty="0" smtClean="0"/>
              <a:t>Totalidad masa hereditaria indivisa</a:t>
            </a:r>
          </a:p>
          <a:p>
            <a:pPr marL="393192" lvl="1" indent="0">
              <a:buNone/>
            </a:pPr>
            <a:endParaRPr lang="es-AR" dirty="0" smtClean="0"/>
          </a:p>
          <a:p>
            <a:pPr lvl="2"/>
            <a:r>
              <a:rPr lang="es-AR" dirty="0" smtClean="0"/>
              <a:t>Una vez cancelados</a:t>
            </a:r>
          </a:p>
          <a:p>
            <a:pPr marL="630936" lvl="2" indent="0">
              <a:buNone/>
            </a:pPr>
            <a:endParaRPr lang="es-AR" dirty="0" smtClean="0"/>
          </a:p>
          <a:p>
            <a:pPr lvl="3"/>
            <a:r>
              <a:rPr lang="es-AR" dirty="0" smtClean="0"/>
              <a:t>Gastos del juicio</a:t>
            </a:r>
          </a:p>
          <a:p>
            <a:pPr marL="914400" lvl="3" indent="0">
              <a:buNone/>
            </a:pPr>
            <a:endParaRPr lang="es-AR" dirty="0" smtClean="0"/>
          </a:p>
          <a:p>
            <a:pPr lvl="3"/>
            <a:r>
              <a:rPr lang="es-AR" dirty="0" smtClean="0"/>
              <a:t>Privilegios Especiales</a:t>
            </a:r>
            <a:endParaRPr lang="es-A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CATEGORÍAS DE PRIVILEGIOS </a:t>
            </a:r>
            <a:r>
              <a:rPr lang="es-AR" dirty="0" smtClean="0"/>
              <a:t>EN EL CCYCN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263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s-AR" dirty="0"/>
              <a:t>2</a:t>
            </a:r>
            <a:r>
              <a:rPr lang="es-AR" dirty="0" smtClean="0"/>
              <a:t>- PRIVILEGIOS ESPECIALES (art. 2582)</a:t>
            </a:r>
          </a:p>
          <a:p>
            <a:pPr lvl="1"/>
            <a:r>
              <a:rPr lang="es-AR" dirty="0" smtClean="0"/>
              <a:t>Afectan cosa determinada o grupo de cosas o bienes del patrimonio del deudor</a:t>
            </a:r>
            <a:endParaRPr lang="es-AR" dirty="0"/>
          </a:p>
          <a:p>
            <a:pPr lvl="2"/>
            <a:r>
              <a:rPr lang="es-AR" dirty="0" smtClean="0"/>
              <a:t>Gastos hechos para la construcción, mejora o conservación de una cosa. (incluye expensas comunes en la propiedad horizontal)</a:t>
            </a:r>
          </a:p>
          <a:p>
            <a:pPr lvl="2"/>
            <a:r>
              <a:rPr lang="es-AR" dirty="0" smtClean="0"/>
              <a:t>Créditos por remuneraciones debidas al trabajador por 6 meses y provenientes de indemnizaciones (Sobre mercaderías, materias primas y maquinarias)</a:t>
            </a:r>
          </a:p>
          <a:p>
            <a:pPr lvl="2"/>
            <a:r>
              <a:rPr lang="es-AR" dirty="0" smtClean="0"/>
              <a:t>Impuestos, tasas y contribuciones de mejoras sobre bienes</a:t>
            </a:r>
          </a:p>
          <a:p>
            <a:pPr lvl="2"/>
            <a:r>
              <a:rPr lang="es-AR" dirty="0" smtClean="0"/>
              <a:t>Adeudado a retenedor</a:t>
            </a:r>
          </a:p>
          <a:p>
            <a:pPr lvl="2"/>
            <a:r>
              <a:rPr lang="es-AR" dirty="0" smtClean="0"/>
              <a:t>Créditos garantizados (hipoteca, prenda, anticresis)</a:t>
            </a:r>
          </a:p>
          <a:p>
            <a:pPr lvl="2"/>
            <a:r>
              <a:rPr lang="es-AR" dirty="0" smtClean="0"/>
              <a:t>Privilegios de otras leyes.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CATEGORÍAS DE PRIVILEGIOS </a:t>
            </a:r>
            <a:r>
              <a:rPr lang="es-AR" dirty="0" smtClean="0"/>
              <a:t>EN EL CCYCN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8297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dirty="0"/>
              <a:t>2</a:t>
            </a:r>
            <a:r>
              <a:rPr lang="es-AR" dirty="0" smtClean="0"/>
              <a:t>- PRIVILEGIOS ESPECIALES –  ART 2586</a:t>
            </a:r>
          </a:p>
          <a:p>
            <a:pPr marL="937260" lvl="1" indent="-571500">
              <a:buFont typeface="+mj-lt"/>
              <a:buAutoNum type="romanUcPeriod"/>
            </a:pPr>
            <a:r>
              <a:rPr lang="es-AR" dirty="0" smtClean="0"/>
              <a:t>Retenedor (si la retención es anterior al nacimiento de los créditos privilegiados)</a:t>
            </a:r>
          </a:p>
          <a:p>
            <a:pPr marL="937260" lvl="1" indent="-571500">
              <a:buFont typeface="+mj-lt"/>
              <a:buAutoNum type="romanUcPeriod"/>
            </a:pPr>
            <a:r>
              <a:rPr lang="es-AR" dirty="0" smtClean="0"/>
              <a:t>El privilegio de los créditos con garantía real prevalece sobre los fiscales y el de gastos de construcción, mejora o conservación (incluidas expensas) si los créditos se devengaron con posterioridad a la constitución de garantía.</a:t>
            </a:r>
          </a:p>
          <a:p>
            <a:pPr marL="937260" lvl="1" indent="-571500">
              <a:buFont typeface="+mj-lt"/>
              <a:buAutoNum type="romanUcPeriod"/>
            </a:pPr>
            <a:r>
              <a:rPr lang="es-AR" dirty="0" smtClean="0"/>
              <a:t>Los créditos fiscales </a:t>
            </a:r>
            <a:r>
              <a:rPr lang="es-AR" dirty="0"/>
              <a:t>y de gastos de construcción, mejora o conservación (incluidas </a:t>
            </a:r>
            <a:r>
              <a:rPr lang="es-AR" dirty="0" smtClean="0"/>
              <a:t>expensas), prevalecen sobre laborales posteriores a su nacimiento.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CATEGORÍAS DE PRIVILEGIOS </a:t>
            </a:r>
            <a:r>
              <a:rPr lang="es-AR" dirty="0" smtClean="0"/>
              <a:t>EN EL CCYCN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1003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dirty="0"/>
              <a:t>2</a:t>
            </a:r>
            <a:r>
              <a:rPr lang="es-AR" dirty="0" smtClean="0"/>
              <a:t>- PRIVILEGIOS ESPECIALES – ART 2586</a:t>
            </a:r>
          </a:p>
          <a:p>
            <a:pPr marL="109728" indent="0">
              <a:buNone/>
            </a:pPr>
            <a:r>
              <a:rPr lang="es-AR" dirty="0" smtClean="0"/>
              <a:t>IV- Los créditos con garantía real prevalecen sobre los laborales devengados con posterioridad a la constitución de garantía</a:t>
            </a:r>
          </a:p>
          <a:p>
            <a:pPr marL="109728" indent="0">
              <a:buNone/>
            </a:pPr>
            <a:r>
              <a:rPr lang="es-AR" dirty="0" smtClean="0"/>
              <a:t>V- Si concurren créditos comprendidos en un mismo inciso y sobre idénticos bienes, se liquida a prorrata.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CATEGORÍAS DE PRIVILEGIOS </a:t>
            </a:r>
            <a:r>
              <a:rPr lang="es-AR" dirty="0" smtClean="0"/>
              <a:t>EN EL CCYCN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3410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706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PRIVILEGIOS – HIJUELA DE BAJAS</vt:lpstr>
      <vt:lpstr>PRIVILEGIOS</vt:lpstr>
      <vt:lpstr>PRIVILEGIOS ANTES DEL CCYC</vt:lpstr>
      <vt:lpstr>PRIVILEGIOS EN EL CCYCN</vt:lpstr>
      <vt:lpstr>PRIVILEGIOS EN EL CCYCN</vt:lpstr>
      <vt:lpstr>CATEGORÍAS DE PRIVILEGIOS EN EL CCYCN</vt:lpstr>
      <vt:lpstr>CATEGORÍAS DE PRIVILEGIOS EN EL CCYCN</vt:lpstr>
      <vt:lpstr>CATEGORÍAS DE PRIVILEGIOS EN EL CCYCN</vt:lpstr>
      <vt:lpstr>CATEGORÍAS DE PRIVILEGIOS EN EL CCYCN</vt:lpstr>
      <vt:lpstr>HIJUELA DE BAJAS</vt:lpstr>
      <vt:lpstr>HIJUELA DE BAJAS</vt:lpstr>
      <vt:lpstr>HIJUELA DE BAJAS</vt:lpstr>
      <vt:lpstr>EJEMPLO PRÁCTICO</vt:lpstr>
      <vt:lpstr>EJEMPLO PRÁCTICO</vt:lpstr>
      <vt:lpstr>EJEMPLO PRÁCTICO</vt:lpstr>
      <vt:lpstr>EJEMPLO PRÁCTICO</vt:lpstr>
      <vt:lpstr>EJEMPLO PRÁCTICO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PRIVILEGIOS – HIJUELA DE BAJAS</dc:title>
  <dc:creator>CARLA BELLOTTI</dc:creator>
  <cp:lastModifiedBy>CARLA BELLOTTI</cp:lastModifiedBy>
  <cp:revision>11</cp:revision>
  <dcterms:created xsi:type="dcterms:W3CDTF">2017-10-22T17:27:30Z</dcterms:created>
  <dcterms:modified xsi:type="dcterms:W3CDTF">2017-10-26T00:20:51Z</dcterms:modified>
</cp:coreProperties>
</file>